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4" r:id="rId2"/>
  </p:sldMasterIdLst>
  <p:notesMasterIdLst>
    <p:notesMasterId r:id="rId33"/>
  </p:notesMasterIdLst>
  <p:handoutMasterIdLst>
    <p:handoutMasterId r:id="rId34"/>
  </p:handoutMasterIdLst>
  <p:sldIdLst>
    <p:sldId id="269" r:id="rId3"/>
    <p:sldId id="275" r:id="rId4"/>
    <p:sldId id="290" r:id="rId5"/>
    <p:sldId id="280" r:id="rId6"/>
    <p:sldId id="313" r:id="rId7"/>
    <p:sldId id="287" r:id="rId8"/>
    <p:sldId id="289" r:id="rId9"/>
    <p:sldId id="291" r:id="rId10"/>
    <p:sldId id="300" r:id="rId11"/>
    <p:sldId id="307" r:id="rId12"/>
    <p:sldId id="306" r:id="rId13"/>
    <p:sldId id="312" r:id="rId14"/>
    <p:sldId id="296" r:id="rId15"/>
    <p:sldId id="292" r:id="rId16"/>
    <p:sldId id="283" r:id="rId17"/>
    <p:sldId id="302" r:id="rId18"/>
    <p:sldId id="303" r:id="rId19"/>
    <p:sldId id="304" r:id="rId20"/>
    <p:sldId id="305" r:id="rId21"/>
    <p:sldId id="301" r:id="rId22"/>
    <p:sldId id="308" r:id="rId23"/>
    <p:sldId id="309" r:id="rId24"/>
    <p:sldId id="299" r:id="rId25"/>
    <p:sldId id="311" r:id="rId26"/>
    <p:sldId id="315" r:id="rId27"/>
    <p:sldId id="320" r:id="rId28"/>
    <p:sldId id="317" r:id="rId29"/>
    <p:sldId id="318" r:id="rId30"/>
    <p:sldId id="319" r:id="rId31"/>
    <p:sldId id="274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84" autoAdjust="0"/>
    <p:restoredTop sz="95220" autoAdjust="0"/>
  </p:normalViewPr>
  <p:slideViewPr>
    <p:cSldViewPr snapToGrid="0">
      <p:cViewPr varScale="1">
        <p:scale>
          <a:sx n="86" d="100"/>
          <a:sy n="86" d="100"/>
        </p:scale>
        <p:origin x="787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425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0058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307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275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endParaRPr lang="en-US" altLang="ko-KR" sz="1200">
              <a:solidFill>
                <a:srgbClr val="2E75B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3817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302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6931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7358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endParaRPr lang="en-US" altLang="ko-KR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480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947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8624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1258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9497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7454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585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3039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419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298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796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748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190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476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993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406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crypto.modoo.at/" TargetMode="Externa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1985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4663011" y="2300370"/>
            <a:ext cx="286597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0" y="6440919"/>
            <a:ext cx="12192000" cy="4190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4" y="6472840"/>
            <a:ext cx="758636" cy="37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6342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16422" y="1223120"/>
            <a:ext cx="8403773" cy="2387600"/>
          </a:xfrm>
        </p:spPr>
        <p:txBody>
          <a:bodyPr anchor="b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116421" y="3794871"/>
            <a:ext cx="8403774" cy="1655762"/>
          </a:xfrm>
        </p:spPr>
        <p:txBody>
          <a:bodyPr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" y="6078694"/>
            <a:ext cx="3026852" cy="642781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653134" y="-1"/>
            <a:ext cx="1853681" cy="50447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337" y="6128121"/>
            <a:ext cx="1311798" cy="642780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>
          <a:xfrm>
            <a:off x="10715442" y="6627168"/>
            <a:ext cx="135806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hlinkClick r:id="rId4"/>
              </a:rPr>
              <a:t>https://crypto.modoo.at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304799"/>
            <a:ext cx="2824065" cy="618930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부제목 2"/>
          <p:cNvSpPr txBox="1">
            <a:spLocks/>
          </p:cNvSpPr>
          <p:nvPr userDrawn="1"/>
        </p:nvSpPr>
        <p:spPr>
          <a:xfrm>
            <a:off x="214601" y="1217530"/>
            <a:ext cx="2394862" cy="4325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600" dirty="0">
                <a:solidFill>
                  <a:schemeClr val="bg1"/>
                </a:solidFill>
                <a:latin typeface="+mj-lt"/>
              </a:rPr>
              <a:t>Contents</a:t>
            </a:r>
            <a:endParaRPr lang="ko-KR" altLang="en-US" sz="36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429209" y="1735494"/>
            <a:ext cx="20216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3797638" y="1217530"/>
            <a:ext cx="738043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3797642" y="1217530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3797638" y="2133371"/>
            <a:ext cx="7380428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1" name="직사각형 70"/>
          <p:cNvSpPr/>
          <p:nvPr userDrawn="1"/>
        </p:nvSpPr>
        <p:spPr>
          <a:xfrm>
            <a:off x="3797640" y="2133371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3797638" y="3052552"/>
            <a:ext cx="7380428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7" name="직사각형 76"/>
          <p:cNvSpPr/>
          <p:nvPr userDrawn="1"/>
        </p:nvSpPr>
        <p:spPr>
          <a:xfrm>
            <a:off x="3797640" y="3052552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3797638" y="3968393"/>
            <a:ext cx="7380427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0" name="직사각형 79"/>
          <p:cNvSpPr/>
          <p:nvPr userDrawn="1"/>
        </p:nvSpPr>
        <p:spPr>
          <a:xfrm>
            <a:off x="3797639" y="3968393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82" name="텍스트 개체 틀 4"/>
          <p:cNvSpPr>
            <a:spLocks noGrp="1"/>
          </p:cNvSpPr>
          <p:nvPr>
            <p:ph type="body" sz="quarter" idx="31" hasCustomPrompt="1"/>
          </p:nvPr>
        </p:nvSpPr>
        <p:spPr>
          <a:xfrm>
            <a:off x="3797638" y="4884234"/>
            <a:ext cx="7380426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3" name="직사각형 82"/>
          <p:cNvSpPr/>
          <p:nvPr userDrawn="1"/>
        </p:nvSpPr>
        <p:spPr>
          <a:xfrm>
            <a:off x="3797638" y="4884234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60" y="5538242"/>
            <a:ext cx="1709544" cy="83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4663011" y="2300370"/>
            <a:ext cx="286597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0" y="6440919"/>
            <a:ext cx="12192000" cy="4190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4" y="6472840"/>
            <a:ext cx="758636" cy="37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6440919"/>
            <a:ext cx="12192000" cy="4190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8607892" y="6443227"/>
            <a:ext cx="3568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86B743E8-9D27-4F69-87ED-4623B89CBF9F}" type="slidenum">
              <a:rPr lang="ko-KR" altLang="en-US" sz="2000" smtClean="0">
                <a:solidFill>
                  <a:schemeClr val="bg1"/>
                </a:solidFill>
                <a:latin typeface="+mn-lt"/>
              </a:rPr>
              <a:t>‹#›</a:t>
            </a:fld>
            <a:endParaRPr lang="ko-KR" altLang="en-US" sz="2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4" y="6472840"/>
            <a:ext cx="758636" cy="37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9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70" r:id="rId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7W64z7bG0BQ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065622" y="1550631"/>
            <a:ext cx="8403773" cy="1240382"/>
          </a:xfrm>
        </p:spPr>
        <p:txBody>
          <a:bodyPr>
            <a:normAutofit/>
          </a:bodyPr>
          <a:lstStyle/>
          <a:p>
            <a:r>
              <a:rPr lang="en-US" altLang="ko-KR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</a:t>
            </a:r>
            <a:endParaRPr lang="ko-KR" altLang="en-US" b="1" dirty="0">
              <a:solidFill>
                <a:srgbClr val="2E75B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078713" y="2334827"/>
            <a:ext cx="8403774" cy="2849731"/>
          </a:xfrm>
        </p:spPr>
        <p:txBody>
          <a:bodyPr/>
          <a:lstStyle/>
          <a:p>
            <a:endParaRPr lang="en-US" altLang="ko-KR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ko-KR" altLang="en-US" sz="2000" b="1">
                <a:latin typeface="Calibri" panose="020F0502020204030204" pitchFamily="34" charset="0"/>
                <a:cs typeface="Calibri" panose="020F0502020204030204" pitchFamily="34" charset="0"/>
              </a:rPr>
              <a:t>김현지</a:t>
            </a:r>
            <a:r>
              <a:rPr lang="en-US" altLang="ko-KR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F81A78B-1003-46D3-8B5E-60F026614FB0}"/>
              </a:ext>
            </a:extLst>
          </p:cNvPr>
          <p:cNvSpPr/>
          <p:nvPr/>
        </p:nvSpPr>
        <p:spPr>
          <a:xfrm>
            <a:off x="6089942" y="4469451"/>
            <a:ext cx="23551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hlinkClick r:id="rId2"/>
              </a:rPr>
              <a:t>https://youtu.be/7W64z7bG0BQ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R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02. Product cipher : </a:t>
            </a:r>
            <a:r>
              <a:rPr lang="en-US" altLang="ko-KR" sz="2800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Confusion</a:t>
            </a:r>
            <a:endParaRPr lang="ko-KR" altLang="en-US" sz="2400" b="1">
              <a:solidFill>
                <a:srgbClr val="2E75B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E9F3FB-1994-4B54-8566-C65DA3BC6D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920" y="1216416"/>
            <a:ext cx="11369675" cy="2893672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sz="2000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Confusion(</a:t>
            </a:r>
            <a:r>
              <a:rPr lang="ko-KR" altLang="en-US" sz="2000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혼동</a:t>
            </a:r>
            <a:r>
              <a:rPr lang="en-US" altLang="ko-KR" sz="2000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암호문 </a:t>
            </a: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 키 사이의 관계를 숨김</a:t>
            </a:r>
            <a:endParaRPr lang="en-US" altLang="ko-KR" sz="1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키의 단일 비트가 변하면 암호문의 거의 모든 비트가 변함 </a:t>
            </a:r>
            <a:endParaRPr lang="en-US" altLang="ko-KR" sz="1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ko-KR" sz="1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293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R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02. Product cipher : </a:t>
            </a:r>
            <a:r>
              <a:rPr lang="en-US" altLang="ko-KR" sz="2800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Diffusion</a:t>
            </a:r>
            <a:endParaRPr lang="ko-KR" altLang="en-US" sz="2400" b="1">
              <a:solidFill>
                <a:srgbClr val="2E75B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E9F3FB-1994-4B54-8566-C65DA3BC6D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920" y="1216416"/>
            <a:ext cx="11369675" cy="4760178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sz="1800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Diffusion (</a:t>
            </a:r>
            <a:r>
              <a:rPr lang="ko-KR" altLang="en-US" sz="2000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확산</a:t>
            </a:r>
            <a:r>
              <a:rPr lang="en-US" altLang="ko-KR" sz="2000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암호문 </a:t>
            </a: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 평문 사이의 관계를 숨김</a:t>
            </a:r>
            <a:endParaRPr lang="en-US" altLang="ko-KR" sz="1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하나의 평문 기호가 많은 암호문 기호에 영향을 미치도록 하는 암호 연산</a:t>
            </a:r>
            <a:endParaRPr lang="en-US" altLang="ko-KR" sz="1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평문의 통계적 특성을 숨기는 것이 목적</a:t>
            </a:r>
            <a:endParaRPr lang="en-US" altLang="ko-KR" sz="1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</a:rPr>
              <a:t>DES (</a:t>
            </a: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비트 치환</a:t>
            </a: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</a:rPr>
              <a:t>), AES (Mixcolumn</a:t>
            </a: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 연산</a:t>
            </a: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279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02. Product cipher</a:t>
            </a:r>
            <a:endParaRPr lang="ko-KR" altLang="en-US" b="1">
              <a:solidFill>
                <a:srgbClr val="2E75B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920" y="969910"/>
            <a:ext cx="11636645" cy="5057775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sz="2400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Feistel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E617107-F58F-4292-B46C-EBCB07CBC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145" y="1642535"/>
            <a:ext cx="3435895" cy="468548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B4F57B-89FF-40B3-946B-CD7819765EC3}"/>
              </a:ext>
            </a:extLst>
          </p:cNvPr>
          <p:cNvSpPr/>
          <p:nvPr/>
        </p:nvSpPr>
        <p:spPr>
          <a:xfrm>
            <a:off x="6230242" y="1270408"/>
            <a:ext cx="9845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2400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SPN</a:t>
            </a:r>
            <a:endParaRPr lang="ko-KR" altLang="en-US" sz="24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E3D5376-06C9-40A4-AC52-0DAF157D6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4007" y="3842567"/>
            <a:ext cx="2611527" cy="256672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C5398DA-BA7F-49A9-99C1-16D84833F46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67" y="1885361"/>
            <a:ext cx="3858770" cy="437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33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R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02. Product cipher</a:t>
            </a:r>
            <a:endParaRPr lang="ko-KR" altLang="en-US" sz="2400" b="1">
              <a:solidFill>
                <a:srgbClr val="2E75B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5CAB5D99-F8AA-49E3-9991-38B2DA16BB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076961"/>
            <a:ext cx="11369675" cy="513334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Feistel </a:t>
            </a:r>
            <a:r>
              <a:rPr lang="ko-KR" altLang="en-US" sz="2000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네트워크 구조</a:t>
            </a:r>
            <a:endParaRPr lang="en-US" altLang="ko-KR" sz="2000" b="1">
              <a:solidFill>
                <a:srgbClr val="2E75B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AutoNum type="circleNumDbPlain" startAt="6"/>
            </a:pPr>
            <a:endParaRPr lang="en-US" altLang="ko-KR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A273BDE-59D5-4CA2-92D7-55866B53D623}"/>
              </a:ext>
            </a:extLst>
          </p:cNvPr>
          <p:cNvSpPr/>
          <p:nvPr/>
        </p:nvSpPr>
        <p:spPr>
          <a:xfrm>
            <a:off x="472122" y="1974274"/>
            <a:ext cx="3287188" cy="2724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Mixer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/>
              <a:t>      L</a:t>
            </a:r>
            <a:r>
              <a:rPr lang="en-US" altLang="ko-KR" baseline="-25000"/>
              <a:t>i-1  </a:t>
            </a:r>
            <a:r>
              <a:rPr lang="ko-KR" altLang="en-US">
                <a:latin typeface="Calibri" panose="020F0502020204030204" pitchFamily="34" charset="0"/>
                <a:cs typeface="Calibri" panose="020F0502020204030204" pitchFamily="34" charset="0"/>
              </a:rPr>
              <a:t>⊕  </a:t>
            </a:r>
            <a:r>
              <a:rPr lang="en-US" altLang="ko-KR"/>
              <a:t>f(R</a:t>
            </a:r>
            <a:r>
              <a:rPr lang="en-US" altLang="ko-KR" baseline="-25000"/>
              <a:t>i-1</a:t>
            </a:r>
            <a:r>
              <a:rPr lang="en-US" altLang="ko-KR"/>
              <a:t>, K</a:t>
            </a:r>
            <a:r>
              <a:rPr lang="en-US" altLang="ko-KR" baseline="-25000"/>
              <a:t>i</a:t>
            </a:r>
            <a:r>
              <a:rPr lang="en-US" altLang="ko-KR"/>
              <a:t>)</a:t>
            </a:r>
          </a:p>
          <a:p>
            <a:pPr>
              <a:lnSpc>
                <a:spcPct val="150000"/>
              </a:lnSpc>
            </a:pPr>
            <a:endParaRPr lang="en-US" altLang="ko-KR" sz="1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Swapper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600">
              <a:solidFill>
                <a:srgbClr val="2E75B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/>
              <a:t>      L</a:t>
            </a:r>
            <a:r>
              <a:rPr lang="en-US" altLang="ko-KR" baseline="-25000"/>
              <a:t>i-1</a:t>
            </a:r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>
                <a:latin typeface="Calibri" panose="020F0502020204030204" pitchFamily="34" charset="0"/>
                <a:cs typeface="Calibri" panose="020F0502020204030204" pitchFamily="34" charset="0"/>
              </a:rPr>
              <a:t>⊕ </a:t>
            </a:r>
            <a:r>
              <a:rPr lang="en-US" altLang="ko-KR"/>
              <a:t> f(R</a:t>
            </a:r>
            <a:r>
              <a:rPr lang="en-US" altLang="ko-KR" baseline="-25000"/>
              <a:t>i-1</a:t>
            </a:r>
            <a:r>
              <a:rPr lang="en-US" altLang="ko-KR"/>
              <a:t>, K</a:t>
            </a:r>
            <a:r>
              <a:rPr lang="en-US" altLang="ko-KR" baseline="-25000"/>
              <a:t>i</a:t>
            </a:r>
            <a:r>
              <a:rPr lang="en-US" altLang="ko-KR"/>
              <a:t>) </a:t>
            </a:r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ko-KR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altLang="ko-KR" baseline="-2500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ko-KR" altLang="en-US">
                <a:latin typeface="Calibri" panose="020F0502020204030204" pitchFamily="34" charset="0"/>
                <a:cs typeface="Calibri" panose="020F0502020204030204" pitchFamily="34" charset="0"/>
              </a:rPr>
              <a:t>으로</a:t>
            </a:r>
            <a:endParaRPr lang="en-US" altLang="ko-KR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       R</a:t>
            </a:r>
            <a:r>
              <a:rPr lang="en-US" altLang="ko-KR" baseline="-25000">
                <a:latin typeface="Calibri" panose="020F0502020204030204" pitchFamily="34" charset="0"/>
                <a:cs typeface="Calibri" panose="020F0502020204030204" pitchFamily="34" charset="0"/>
              </a:rPr>
              <a:t>i-1</a:t>
            </a:r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ko-KR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altLang="ko-KR" baseline="-250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ko-KR" altLang="en-US">
                <a:latin typeface="Calibri" panose="020F0502020204030204" pitchFamily="34" charset="0"/>
                <a:cs typeface="Calibri" panose="020F0502020204030204" pitchFamily="34" charset="0"/>
              </a:rPr>
              <a:t>으로</a:t>
            </a:r>
            <a:endParaRPr lang="en-US" altLang="ko-K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3E9EC63-CB0D-4CD8-BBE2-FDC2D161A0BD}"/>
              </a:ext>
            </a:extLst>
          </p:cNvPr>
          <p:cNvGrpSpPr/>
          <p:nvPr/>
        </p:nvGrpSpPr>
        <p:grpSpPr>
          <a:xfrm>
            <a:off x="6204175" y="1406166"/>
            <a:ext cx="5055471" cy="4474930"/>
            <a:chOff x="616175" y="1737360"/>
            <a:chExt cx="5055471" cy="447493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3211925-A19A-4B76-9292-FFA91BC14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48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6175" y="1737360"/>
              <a:ext cx="3539265" cy="4474930"/>
            </a:xfrm>
            <a:prstGeom prst="rect">
              <a:avLst/>
            </a:prstGeom>
          </p:spPr>
        </p:pic>
        <p:sp>
          <p:nvSpPr>
            <p:cNvPr id="4" name="액자 3">
              <a:extLst>
                <a:ext uri="{FF2B5EF4-FFF2-40B4-BE49-F238E27FC236}">
                  <a16:creationId xmlns:a16="http://schemas.microsoft.com/office/drawing/2014/main" id="{50431036-331E-48EB-9486-07469FB20D5C}"/>
                </a:ext>
              </a:extLst>
            </p:cNvPr>
            <p:cNvSpPr/>
            <p:nvPr/>
          </p:nvSpPr>
          <p:spPr>
            <a:xfrm>
              <a:off x="787082" y="2770278"/>
              <a:ext cx="3002598" cy="267562"/>
            </a:xfrm>
            <a:prstGeom prst="frame">
              <a:avLst>
                <a:gd name="adj1" fmla="val 5392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액자 9">
              <a:extLst>
                <a:ext uri="{FF2B5EF4-FFF2-40B4-BE49-F238E27FC236}">
                  <a16:creationId xmlns:a16="http://schemas.microsoft.com/office/drawing/2014/main" id="{77FC48AB-836D-4D57-9336-B021973EB9ED}"/>
                </a:ext>
              </a:extLst>
            </p:cNvPr>
            <p:cNvSpPr/>
            <p:nvPr/>
          </p:nvSpPr>
          <p:spPr>
            <a:xfrm>
              <a:off x="787082" y="3049367"/>
              <a:ext cx="3002598" cy="300594"/>
            </a:xfrm>
            <a:prstGeom prst="frame">
              <a:avLst>
                <a:gd name="adj1" fmla="val 5392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FB29139-BF67-4736-8FF6-F8BDD0130088}"/>
                </a:ext>
              </a:extLst>
            </p:cNvPr>
            <p:cNvGrpSpPr/>
            <p:nvPr/>
          </p:nvGrpSpPr>
          <p:grpSpPr>
            <a:xfrm>
              <a:off x="3991067" y="2724186"/>
              <a:ext cx="1680579" cy="677067"/>
              <a:chOff x="3991067" y="2724186"/>
              <a:chExt cx="1680579" cy="677067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D21DB1DD-A9D7-4102-9FF7-D694B244BF4C}"/>
                  </a:ext>
                </a:extLst>
              </p:cNvPr>
              <p:cNvGrpSpPr/>
              <p:nvPr/>
            </p:nvGrpSpPr>
            <p:grpSpPr>
              <a:xfrm rot="10800000">
                <a:off x="4984570" y="2898210"/>
                <a:ext cx="75591" cy="363413"/>
                <a:chOff x="5763144" y="2443112"/>
                <a:chExt cx="110540" cy="436880"/>
              </a:xfrm>
            </p:grpSpPr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BAD43EE2-4EF6-4288-AEDA-0FDA9F5563A3}"/>
                    </a:ext>
                  </a:extLst>
                </p:cNvPr>
                <p:cNvGrpSpPr/>
                <p:nvPr/>
              </p:nvGrpSpPr>
              <p:grpSpPr>
                <a:xfrm>
                  <a:off x="5763144" y="2443112"/>
                  <a:ext cx="106679" cy="436880"/>
                  <a:chOff x="5692024" y="2438400"/>
                  <a:chExt cx="106679" cy="436880"/>
                </a:xfrm>
              </p:grpSpPr>
              <p:cxnSp>
                <p:nvCxnSpPr>
                  <p:cNvPr id="13" name="직선 연결선 12">
                    <a:extLst>
                      <a:ext uri="{FF2B5EF4-FFF2-40B4-BE49-F238E27FC236}">
                        <a16:creationId xmlns:a16="http://schemas.microsoft.com/office/drawing/2014/main" id="{65F264A0-0A0C-4453-BE9E-028649B683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692024" y="2447924"/>
                    <a:ext cx="106679" cy="1"/>
                  </a:xfrm>
                  <a:prstGeom prst="line">
                    <a:avLst/>
                  </a:prstGeom>
                  <a:ln w="19050">
                    <a:solidFill>
                      <a:srgbClr val="2E75B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직선 연결선 17">
                    <a:extLst>
                      <a:ext uri="{FF2B5EF4-FFF2-40B4-BE49-F238E27FC236}">
                        <a16:creationId xmlns:a16="http://schemas.microsoft.com/office/drawing/2014/main" id="{DB08C5A3-CD80-4266-BAB2-3CAF0A60B0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699760" y="2438400"/>
                    <a:ext cx="0" cy="436880"/>
                  </a:xfrm>
                  <a:prstGeom prst="line">
                    <a:avLst/>
                  </a:prstGeom>
                  <a:ln w="19050">
                    <a:solidFill>
                      <a:srgbClr val="2E75B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05C61DE2-E832-4B9A-82AA-3BEBFE22D7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767005" y="2870629"/>
                  <a:ext cx="106679" cy="1"/>
                </a:xfrm>
                <a:prstGeom prst="line">
                  <a:avLst/>
                </a:prstGeom>
                <a:ln w="19050">
                  <a:solidFill>
                    <a:srgbClr val="2E75B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D96CE8BB-1773-44A2-AE06-0E791CB6FFB6}"/>
                  </a:ext>
                </a:extLst>
              </p:cNvPr>
              <p:cNvGrpSpPr/>
              <p:nvPr/>
            </p:nvGrpSpPr>
            <p:grpSpPr>
              <a:xfrm>
                <a:off x="3991067" y="2724186"/>
                <a:ext cx="1680579" cy="677067"/>
                <a:chOff x="3991067" y="2724186"/>
                <a:chExt cx="1680579" cy="677067"/>
              </a:xfrm>
            </p:grpSpPr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80E1C52-B8D9-4144-9DAA-5895D68172FD}"/>
                    </a:ext>
                  </a:extLst>
                </p:cNvPr>
                <p:cNvSpPr txBox="1"/>
                <p:nvPr/>
              </p:nvSpPr>
              <p:spPr>
                <a:xfrm>
                  <a:off x="4115282" y="2724186"/>
                  <a:ext cx="944880" cy="3634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b="1">
                      <a:solidFill>
                        <a:srgbClr val="C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Mixer</a:t>
                  </a:r>
                  <a:endParaRPr lang="ko-KR" altLang="en-US" b="1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63E6B0F-BE8D-4BE1-8A9E-2258F2902581}"/>
                    </a:ext>
                  </a:extLst>
                </p:cNvPr>
                <p:cNvSpPr txBox="1"/>
                <p:nvPr/>
              </p:nvSpPr>
              <p:spPr>
                <a:xfrm>
                  <a:off x="3991067" y="3037840"/>
                  <a:ext cx="1244282" cy="3634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b="1">
                      <a:solidFill>
                        <a:srgbClr val="C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Swapper</a:t>
                  </a:r>
                  <a:endParaRPr lang="ko-KR" altLang="en-US" b="1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DFE9B64-2D78-4C96-B1D3-36285329D8A9}"/>
                    </a:ext>
                  </a:extLst>
                </p:cNvPr>
                <p:cNvSpPr txBox="1"/>
                <p:nvPr/>
              </p:nvSpPr>
              <p:spPr>
                <a:xfrm>
                  <a:off x="5061573" y="2907224"/>
                  <a:ext cx="6100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>
                      <a:latin typeface="Calibri" panose="020F0502020204030204" pitchFamily="34" charset="0"/>
                      <a:cs typeface="Calibri" panose="020F0502020204030204" pitchFamily="34" charset="0"/>
                    </a:rPr>
                    <a:t>반복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580757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65CCB68-265B-4A9A-A6BA-B12572E5BE62}"/>
              </a:ext>
            </a:extLst>
          </p:cNvPr>
          <p:cNvGrpSpPr/>
          <p:nvPr/>
        </p:nvGrpSpPr>
        <p:grpSpPr>
          <a:xfrm>
            <a:off x="2620651" y="1423448"/>
            <a:ext cx="6674178" cy="3195686"/>
            <a:chOff x="2620651" y="1423448"/>
            <a:chExt cx="6674178" cy="319568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419A5B7-3CF4-4223-89C1-974793E3BE5C}"/>
                </a:ext>
              </a:extLst>
            </p:cNvPr>
            <p:cNvSpPr/>
            <p:nvPr/>
          </p:nvSpPr>
          <p:spPr>
            <a:xfrm>
              <a:off x="2620651" y="1423448"/>
              <a:ext cx="6674178" cy="31956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79000B-F6F9-4867-AA5C-F00D9F949A8E}"/>
                </a:ext>
              </a:extLst>
            </p:cNvPr>
            <p:cNvSpPr txBox="1"/>
            <p:nvPr/>
          </p:nvSpPr>
          <p:spPr>
            <a:xfrm>
              <a:off x="3883843" y="2867510"/>
              <a:ext cx="414779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b="1">
                  <a:solidFill>
                    <a:srgbClr val="2E75B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03. DES</a:t>
              </a:r>
              <a:endParaRPr lang="ko-KR" altLang="en-US" sz="4400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6647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R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03. DES </a:t>
            </a:r>
            <a:r>
              <a:rPr lang="en-US" altLang="ko-KR" sz="2400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(Data Encryption Standard)</a:t>
            </a:r>
            <a:endParaRPr lang="ko-KR" altLang="en-US" sz="2400" b="1">
              <a:solidFill>
                <a:srgbClr val="2E75B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E9F3FB-1994-4B54-8566-C65DA3BC6D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구조</a:t>
            </a:r>
            <a:endParaRPr lang="en-US" altLang="ko-KR" sz="2000" b="1">
              <a:solidFill>
                <a:srgbClr val="2E75B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37F9DF4-43BA-4A07-9BD4-C263D55FE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04941" y="1490662"/>
            <a:ext cx="4555196" cy="3876675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474189-D602-4843-A49F-B99BC0D845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441210"/>
              </p:ext>
            </p:extLst>
          </p:nvPr>
        </p:nvGraphicFramePr>
        <p:xfrm>
          <a:off x="597360" y="2183749"/>
          <a:ext cx="5498640" cy="24905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49320">
                  <a:extLst>
                    <a:ext uri="{9D8B030D-6E8A-4147-A177-3AD203B41FA5}">
                      <a16:colId xmlns:a16="http://schemas.microsoft.com/office/drawing/2014/main" val="705836350"/>
                    </a:ext>
                  </a:extLst>
                </a:gridCol>
                <a:gridCol w="2749320">
                  <a:extLst>
                    <a:ext uri="{9D8B030D-6E8A-4147-A177-3AD203B41FA5}">
                      <a16:colId xmlns:a16="http://schemas.microsoft.com/office/drawing/2014/main" val="1104293454"/>
                    </a:ext>
                  </a:extLst>
                </a:gridCol>
              </a:tblGrid>
              <a:tr h="49810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DES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4842294"/>
                  </a:ext>
                </a:extLst>
              </a:tr>
              <a:tr h="498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Block Size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64 bits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1157373"/>
                  </a:ext>
                </a:extLst>
              </a:tr>
              <a:tr h="498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Key Length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56 bits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8248089"/>
                  </a:ext>
                </a:extLst>
              </a:tr>
              <a:tr h="498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Round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16 rounds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2387186"/>
                  </a:ext>
                </a:extLst>
              </a:tr>
              <a:tr h="498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Structure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Feistel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06074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848359B-DCBB-44B9-B944-66B8D5F56278}"/>
              </a:ext>
            </a:extLst>
          </p:cNvPr>
          <p:cNvSpPr txBox="1"/>
          <p:nvPr/>
        </p:nvSpPr>
        <p:spPr>
          <a:xfrm>
            <a:off x="6700080" y="5479097"/>
            <a:ext cx="3226240" cy="83099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16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P-box 2</a:t>
            </a:r>
            <a:r>
              <a:rPr lang="ko-KR" altLang="en-US" sz="16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개</a:t>
            </a:r>
            <a:r>
              <a:rPr lang="ko-KR" altLang="en-US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altLang="ko-KR" sz="1400">
                <a:latin typeface="Calibri" panose="020F0502020204030204" pitchFamily="34" charset="0"/>
                <a:cs typeface="Calibri" panose="020F0502020204030204" pitchFamily="34" charset="0"/>
              </a:rPr>
              <a:t>IP, IP</a:t>
            </a:r>
            <a:r>
              <a:rPr lang="en-US" altLang="ko-KR" sz="1400" baseline="30000">
                <a:latin typeface="Calibri" panose="020F0502020204030204" pitchFamily="34" charset="0"/>
                <a:cs typeface="Calibri" panose="020F0502020204030204" pitchFamily="34" charset="0"/>
              </a:rPr>
              <a:t>-1</a:t>
            </a:r>
            <a:endParaRPr lang="en-US" altLang="ko-KR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ctr">
              <a:defRPr/>
            </a:pPr>
            <a:r>
              <a:rPr lang="en-US" altLang="ko-KR" sz="1600">
                <a:latin typeface="Calibri" panose="020F0502020204030204" pitchFamily="34" charset="0"/>
                <a:cs typeface="Calibri" panose="020F0502020204030204" pitchFamily="34" charset="0"/>
              </a:rPr>
              <a:t>feistel </a:t>
            </a:r>
            <a:r>
              <a:rPr lang="en-US" altLang="ko-KR" sz="16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round function 16</a:t>
            </a:r>
            <a:r>
              <a:rPr lang="ko-KR" altLang="en-US" sz="16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개</a:t>
            </a:r>
            <a:endParaRPr lang="en-US" altLang="ko-KR" sz="1600">
              <a:solidFill>
                <a:srgbClr val="2E75B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ctr">
              <a:defRPr/>
            </a:pPr>
            <a:r>
              <a:rPr lang="en-US" altLang="ko-KR" sz="16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Round-key generator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63EE12F-8DD9-40D9-9BC2-DEA447DF549D}"/>
              </a:ext>
            </a:extLst>
          </p:cNvPr>
          <p:cNvGrpSpPr/>
          <p:nvPr/>
        </p:nvGrpSpPr>
        <p:grpSpPr>
          <a:xfrm>
            <a:off x="818860" y="5012621"/>
            <a:ext cx="5170901" cy="1142017"/>
            <a:chOff x="321020" y="5093901"/>
            <a:chExt cx="5170901" cy="11420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F944E16-6D9F-4FDE-B898-847F31AA0000}"/>
                </a:ext>
              </a:extLst>
            </p:cNvPr>
            <p:cNvSpPr txBox="1"/>
            <p:nvPr/>
          </p:nvSpPr>
          <p:spPr>
            <a:xfrm>
              <a:off x="2367280" y="5252720"/>
              <a:ext cx="985520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>
                  <a:latin typeface="Calibri" panose="020F0502020204030204" pitchFamily="34" charset="0"/>
                  <a:cs typeface="Calibri" panose="020F0502020204030204" pitchFamily="34" charset="0"/>
                </a:rPr>
                <a:t>DES</a:t>
              </a: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93881586-AF0A-4080-B8A9-56EC29C37EFD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1666240" y="5437386"/>
              <a:ext cx="70104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ADE12CAE-80F4-42D7-BB63-E797B43E48E0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0" y="5449332"/>
              <a:ext cx="70104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2BF409AB-171F-4176-8939-5322A256E5B0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 flipV="1">
              <a:off x="2860040" y="5622052"/>
              <a:ext cx="0" cy="3113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3FF140-D61A-4F8B-9357-E30C16C520B3}"/>
                </a:ext>
              </a:extLst>
            </p:cNvPr>
            <p:cNvSpPr txBox="1"/>
            <p:nvPr/>
          </p:nvSpPr>
          <p:spPr>
            <a:xfrm>
              <a:off x="2544708" y="5897364"/>
              <a:ext cx="6299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>
                  <a:latin typeface="Calibri" panose="020F0502020204030204" pitchFamily="34" charset="0"/>
                  <a:cs typeface="Calibri" panose="020F0502020204030204" pitchFamily="34" charset="0"/>
                </a:rPr>
                <a:t>key</a:t>
              </a:r>
              <a:endParaRPr lang="ko-KR" alt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530AC4-B41B-43BC-BE69-B89299AFBA29}"/>
                </a:ext>
              </a:extLst>
            </p:cNvPr>
            <p:cNvSpPr txBox="1"/>
            <p:nvPr/>
          </p:nvSpPr>
          <p:spPr>
            <a:xfrm>
              <a:off x="3799241" y="5268109"/>
              <a:ext cx="16926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>
                  <a:latin typeface="Calibri" panose="020F0502020204030204" pitchFamily="34" charset="0"/>
                  <a:cs typeface="Calibri" panose="020F0502020204030204" pitchFamily="34" charset="0"/>
                </a:rPr>
                <a:t>Ciphertext</a:t>
              </a:r>
              <a:endParaRPr lang="ko-KR" alt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9D41CE9-41C1-48B2-B2C6-D7D13715F5DB}"/>
                </a:ext>
              </a:extLst>
            </p:cNvPr>
            <p:cNvSpPr txBox="1"/>
            <p:nvPr/>
          </p:nvSpPr>
          <p:spPr>
            <a:xfrm>
              <a:off x="321020" y="5272997"/>
              <a:ext cx="16926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>
                  <a:latin typeface="Calibri" panose="020F0502020204030204" pitchFamily="34" charset="0"/>
                  <a:cs typeface="Calibri" panose="020F0502020204030204" pitchFamily="34" charset="0"/>
                </a:rPr>
                <a:t>Plaintext</a:t>
              </a:r>
              <a:endParaRPr lang="ko-KR" alt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BCE9DA-FC58-4428-8659-3CEA1ACA8B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73603" y="5340674"/>
              <a:ext cx="142240" cy="2032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CEFF25D-D4A6-4096-AEEA-CF04F2E9B6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98120" y="5335786"/>
              <a:ext cx="142240" cy="2032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27D283C-138F-4252-A112-AA167D429B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8546" y="5733663"/>
              <a:ext cx="142240" cy="2032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7051671-A2F3-4697-85BC-12F872A8EB48}"/>
                </a:ext>
              </a:extLst>
            </p:cNvPr>
            <p:cNvSpPr txBox="1"/>
            <p:nvPr/>
          </p:nvSpPr>
          <p:spPr>
            <a:xfrm>
              <a:off x="1672905" y="5093901"/>
              <a:ext cx="6299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latin typeface="Calibri" panose="020F0502020204030204" pitchFamily="34" charset="0"/>
                  <a:cs typeface="Calibri" panose="020F0502020204030204" pitchFamily="34" charset="0"/>
                </a:rPr>
                <a:t>64</a:t>
              </a:r>
              <a:endParaRPr lang="ko-KR" altLang="en-US" sz="1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43333DA-5BD7-43F0-AE48-50C912A22AE1}"/>
                </a:ext>
              </a:extLst>
            </p:cNvPr>
            <p:cNvSpPr txBox="1"/>
            <p:nvPr/>
          </p:nvSpPr>
          <p:spPr>
            <a:xfrm>
              <a:off x="3420971" y="5093901"/>
              <a:ext cx="6299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latin typeface="Calibri" panose="020F0502020204030204" pitchFamily="34" charset="0"/>
                  <a:cs typeface="Calibri" panose="020F0502020204030204" pitchFamily="34" charset="0"/>
                </a:rPr>
                <a:t>64</a:t>
              </a:r>
              <a:endParaRPr lang="ko-KR" altLang="en-US" sz="1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8573E70-49E4-47C2-95D8-F4196E18A872}"/>
                </a:ext>
              </a:extLst>
            </p:cNvPr>
            <p:cNvSpPr txBox="1"/>
            <p:nvPr/>
          </p:nvSpPr>
          <p:spPr>
            <a:xfrm>
              <a:off x="2788546" y="5691317"/>
              <a:ext cx="6299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latin typeface="Calibri" panose="020F0502020204030204" pitchFamily="34" charset="0"/>
                  <a:cs typeface="Calibri" panose="020F0502020204030204" pitchFamily="34" charset="0"/>
                </a:rPr>
                <a:t>56</a:t>
              </a:r>
              <a:endParaRPr lang="ko-KR" altLang="en-US" sz="1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9558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R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03. DES </a:t>
            </a:r>
            <a:r>
              <a:rPr lang="en-US" altLang="ko-KR" sz="2400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(Data Encryption Standard)</a:t>
            </a:r>
            <a:endParaRPr lang="ko-KR" altLang="en-US" sz="2400" b="1">
              <a:solidFill>
                <a:srgbClr val="2E75B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5CAB5D99-F8AA-49E3-9991-38B2DA16BB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2" y="1605011"/>
            <a:ext cx="11158667" cy="446585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ⓛ  </a:t>
            </a: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</a:rPr>
              <a:t>64 </a:t>
            </a: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비트의 평문 </a:t>
            </a: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는 </a:t>
            </a: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</a:rPr>
              <a:t>Initial Permutation</a:t>
            </a: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 후</a:t>
            </a: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 반으로 나뉨  </a:t>
            </a: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800"/>
              <a:t>L</a:t>
            </a:r>
            <a:r>
              <a:rPr lang="en-US" altLang="ko-KR" sz="1800" baseline="-25000"/>
              <a:t>0</a:t>
            </a:r>
            <a:r>
              <a:rPr lang="en-US" altLang="ko-KR" sz="1800"/>
              <a:t>,R</a:t>
            </a:r>
            <a:r>
              <a:rPr lang="en-US" altLang="ko-KR" sz="1800" baseline="-25000"/>
              <a:t>0</a:t>
            </a:r>
            <a:endParaRPr lang="en-US" altLang="ko-KR" sz="1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en-US" altLang="ko-KR" sz="160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sz="1600">
                <a:latin typeface="Calibri" panose="020F0502020204030204" pitchFamily="34" charset="0"/>
                <a:cs typeface="Calibri" panose="020F0502020204030204" pitchFamily="34" charset="0"/>
              </a:rPr>
              <a:t>DES</a:t>
            </a:r>
            <a:r>
              <a:rPr lang="ko-KR" altLang="en-US" sz="1600">
                <a:latin typeface="Calibri" panose="020F0502020204030204" pitchFamily="34" charset="0"/>
                <a:cs typeface="Calibri" panose="020F0502020204030204" pitchFamily="34" charset="0"/>
              </a:rPr>
              <a:t>의 안전성 증대에는 영향 </a:t>
            </a:r>
            <a:r>
              <a:rPr lang="en-US" altLang="ko-KR" sz="1600">
                <a:latin typeface="Calibri" panose="020F0502020204030204" pitchFamily="34" charset="0"/>
                <a:cs typeface="Calibri" panose="020F0502020204030204" pitchFamily="34" charset="0"/>
              </a:rPr>
              <a:t>X </a:t>
            </a:r>
            <a:r>
              <a:rPr lang="ko-KR" altLang="en-US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ko-KR" sz="1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3A30239-0E25-400C-9242-413FA8B35BFC}"/>
              </a:ext>
            </a:extLst>
          </p:cNvPr>
          <p:cNvGrpSpPr/>
          <p:nvPr/>
        </p:nvGrpSpPr>
        <p:grpSpPr>
          <a:xfrm>
            <a:off x="7080498" y="2684753"/>
            <a:ext cx="4699582" cy="3641317"/>
            <a:chOff x="689145" y="2896169"/>
            <a:chExt cx="4530764" cy="352996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8F502C1-294C-46D2-B018-89C2C2F72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45" y="2896169"/>
              <a:ext cx="4530764" cy="318412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13C5A4-D8D4-47C0-85F3-DB552B6530F2}"/>
                </a:ext>
              </a:extLst>
            </p:cNvPr>
            <p:cNvSpPr txBox="1"/>
            <p:nvPr/>
          </p:nvSpPr>
          <p:spPr>
            <a:xfrm>
              <a:off x="1651328" y="6118357"/>
              <a:ext cx="2620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latin typeface="Calibri" panose="020F0502020204030204" pitchFamily="34" charset="0"/>
                  <a:cs typeface="Calibri" panose="020F0502020204030204" pitchFamily="34" charset="0"/>
                </a:rPr>
                <a:t>Initial permutation table</a:t>
              </a:r>
              <a:endParaRPr lang="ko-KR" altLang="en-US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F11483A-7EEF-40FE-BBD3-8EB804DE2CBA}"/>
              </a:ext>
            </a:extLst>
          </p:cNvPr>
          <p:cNvGrpSpPr/>
          <p:nvPr/>
        </p:nvGrpSpPr>
        <p:grpSpPr>
          <a:xfrm>
            <a:off x="622171" y="3468271"/>
            <a:ext cx="5269583" cy="2699057"/>
            <a:chOff x="5760077" y="3698436"/>
            <a:chExt cx="5269583" cy="269905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A3F1F0C-502F-44FE-97FE-EA5AAF875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0077" y="3698436"/>
              <a:ext cx="5269583" cy="233471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E1DF6E-7C0C-45D9-AD20-16091A33AFD4}"/>
                </a:ext>
              </a:extLst>
            </p:cNvPr>
            <p:cNvSpPr txBox="1"/>
            <p:nvPr/>
          </p:nvSpPr>
          <p:spPr>
            <a:xfrm>
              <a:off x="6977402" y="6089716"/>
              <a:ext cx="2836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latin typeface="Calibri" panose="020F0502020204030204" pitchFamily="34" charset="0"/>
                  <a:cs typeface="Calibri" panose="020F0502020204030204" pitchFamily="34" charset="0"/>
                </a:rPr>
                <a:t>Initial permutation </a:t>
              </a:r>
              <a:r>
                <a:rPr lang="ko-KR" altLang="en-US" sz="1400">
                  <a:latin typeface="Calibri" panose="020F0502020204030204" pitchFamily="34" charset="0"/>
                  <a:cs typeface="Calibri" panose="020F0502020204030204" pitchFamily="34" charset="0"/>
                </a:rPr>
                <a:t>비트 교환 예시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72440BC7-15CD-4851-A871-8C11143A5A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48000"/>
                    </a14:imgEffect>
                  </a14:imgLayer>
                </a14:imgProps>
              </a:ext>
            </a:extLst>
          </a:blip>
          <a:srcRect b="83699"/>
          <a:stretch/>
        </p:blipFill>
        <p:spPr>
          <a:xfrm>
            <a:off x="8606671" y="1272619"/>
            <a:ext cx="3118699" cy="1080157"/>
          </a:xfrm>
          <a:prstGeom prst="rect">
            <a:avLst/>
          </a:prstGeom>
          <a:ln w="28575" cmpd="sng">
            <a:solidFill>
              <a:srgbClr val="2E75B6"/>
            </a:solidFill>
          </a:ln>
        </p:spPr>
      </p:pic>
    </p:spTree>
    <p:extLst>
      <p:ext uri="{BB962C8B-B14F-4D97-AF65-F5344CB8AC3E}">
        <p14:creationId xmlns:p14="http://schemas.microsoft.com/office/powerpoint/2010/main" val="4118417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R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03. DES </a:t>
            </a:r>
            <a:r>
              <a:rPr lang="en-US" altLang="ko-KR" sz="2400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(Data Encryption Standard)</a:t>
            </a:r>
            <a:endParaRPr lang="ko-KR" altLang="en-US" sz="2400" b="1">
              <a:solidFill>
                <a:srgbClr val="2E75B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5CAB5D99-F8AA-49E3-9991-38B2DA16BB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2" y="1605011"/>
            <a:ext cx="11158667" cy="446585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②  두 개의 </a:t>
            </a: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</a:rPr>
              <a:t>32 </a:t>
            </a: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비트 부분은 </a:t>
            </a: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</a:rPr>
              <a:t>feistel </a:t>
            </a: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네트워크에 입력 </a:t>
            </a:r>
            <a:endParaRPr lang="en-US" altLang="ko-KR" sz="1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AutoNum type="circleNumDbPlain" startAt="3"/>
            </a:pP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오른쪽 </a:t>
            </a:r>
            <a:r>
              <a:rPr lang="en-US" altLang="ko-KR" sz="1800"/>
              <a:t>R</a:t>
            </a:r>
            <a:r>
              <a:rPr lang="en-US" altLang="ko-KR" sz="1800" baseline="-25000"/>
              <a:t>i</a:t>
            </a: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는 함수 </a:t>
            </a: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에 입력  </a:t>
            </a:r>
            <a:endParaRPr lang="en-US" altLang="ko-KR" sz="1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④  함수 </a:t>
            </a: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의 결과는</a:t>
            </a: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</a:rPr>
              <a:t> 32 </a:t>
            </a: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비트의 왼쪽 </a:t>
            </a:r>
            <a:r>
              <a:rPr lang="en-US" altLang="ko-KR" sz="1800"/>
              <a:t>L</a:t>
            </a:r>
            <a:r>
              <a:rPr lang="en-US" altLang="ko-KR" sz="1800" baseline="-25000"/>
              <a:t>i</a:t>
            </a:r>
            <a:r>
              <a:rPr lang="ko-KR" altLang="en-US" sz="1800"/>
              <a:t>와 </a:t>
            </a:r>
            <a:r>
              <a:rPr lang="en-US" altLang="ko-KR" sz="1800"/>
              <a:t>XOR</a:t>
            </a:r>
            <a:endParaRPr lang="en-US" altLang="ko-KR" sz="1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AutoNum type="circleNumDbPlain" startAt="3"/>
            </a:pPr>
            <a:endParaRPr lang="en-US" altLang="ko-KR" sz="1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CA76BDE-64D0-4CAB-8BFA-178FD63B0A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8000"/>
                    </a14:imgEffect>
                  </a14:imgLayer>
                </a14:imgProps>
              </a:ext>
            </a:extLst>
          </a:blip>
          <a:srcRect t="1196" b="68589"/>
          <a:stretch/>
        </p:blipFill>
        <p:spPr>
          <a:xfrm>
            <a:off x="954810" y="3535053"/>
            <a:ext cx="4594550" cy="206692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CCE270E-7165-43CB-B584-0890A333B040}"/>
              </a:ext>
            </a:extLst>
          </p:cNvPr>
          <p:cNvGrpSpPr/>
          <p:nvPr/>
        </p:nvGrpSpPr>
        <p:grpSpPr>
          <a:xfrm>
            <a:off x="7945444" y="1229554"/>
            <a:ext cx="3648173" cy="5179057"/>
            <a:chOff x="7758260" y="1024657"/>
            <a:chExt cx="3648173" cy="517905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140AA02-4069-44E2-A8F6-D011A6CCF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48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824248" y="1024657"/>
              <a:ext cx="3478491" cy="5179057"/>
            </a:xfrm>
            <a:prstGeom prst="rect">
              <a:avLst/>
            </a:prstGeom>
          </p:spPr>
        </p:pic>
        <p:sp>
          <p:nvSpPr>
            <p:cNvPr id="3" name="액자 2">
              <a:extLst>
                <a:ext uri="{FF2B5EF4-FFF2-40B4-BE49-F238E27FC236}">
                  <a16:creationId xmlns:a16="http://schemas.microsoft.com/office/drawing/2014/main" id="{0A5CF56F-F129-401E-B9B8-1DE6530D3BA4}"/>
                </a:ext>
              </a:extLst>
            </p:cNvPr>
            <p:cNvSpPr/>
            <p:nvPr/>
          </p:nvSpPr>
          <p:spPr>
            <a:xfrm>
              <a:off x="7758260" y="1920450"/>
              <a:ext cx="3648173" cy="803019"/>
            </a:xfrm>
            <a:prstGeom prst="frame">
              <a:avLst>
                <a:gd name="adj1" fmla="val 438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50D4FF11-153D-446F-8A88-2E72F19BE391}"/>
              </a:ext>
            </a:extLst>
          </p:cNvPr>
          <p:cNvCxnSpPr>
            <a:cxnSpLocks/>
            <a:stCxn id="3" idx="1"/>
            <a:endCxn id="13" idx="3"/>
          </p:cNvCxnSpPr>
          <p:nvPr/>
        </p:nvCxnSpPr>
        <p:spPr>
          <a:xfrm rot="10800000" flipV="1">
            <a:off x="5549360" y="2526857"/>
            <a:ext cx="2396084" cy="2041658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846B1F4-B3BB-4F38-B9D6-5B31E1930393}"/>
              </a:ext>
            </a:extLst>
          </p:cNvPr>
          <p:cNvGrpSpPr/>
          <p:nvPr/>
        </p:nvGrpSpPr>
        <p:grpSpPr>
          <a:xfrm>
            <a:off x="0" y="-733"/>
            <a:ext cx="12192000" cy="6858000"/>
            <a:chOff x="0" y="0"/>
            <a:chExt cx="12192000" cy="685800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3BF72AC-F059-480C-BB0F-118867A7B21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5EAD8D5-0C44-4A81-8324-7B9E360E2BE0}"/>
                </a:ext>
              </a:extLst>
            </p:cNvPr>
            <p:cNvGrpSpPr/>
            <p:nvPr/>
          </p:nvGrpSpPr>
          <p:grpSpPr>
            <a:xfrm>
              <a:off x="254353" y="309797"/>
              <a:ext cx="11834122" cy="5993530"/>
              <a:chOff x="254353" y="309797"/>
              <a:chExt cx="11834122" cy="5993530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2F0A7A61-F38F-455D-B136-21ABC81AC6E6}"/>
                  </a:ext>
                </a:extLst>
              </p:cNvPr>
              <p:cNvSpPr/>
              <p:nvPr/>
            </p:nvSpPr>
            <p:spPr>
              <a:xfrm>
                <a:off x="254353" y="309797"/>
                <a:ext cx="11834122" cy="5852692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2E75B6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2000" b="1">
                    <a:solidFill>
                      <a:srgbClr val="2E75B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 – </a:t>
                </a:r>
                <a:r>
                  <a:rPr lang="ko-KR" altLang="en-US" sz="2000" b="1">
                    <a:solidFill>
                      <a:srgbClr val="2E75B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함수</a:t>
                </a:r>
                <a:endParaRPr lang="en-US" altLang="ko-KR" sz="2000" b="1">
                  <a:solidFill>
                    <a:srgbClr val="2E75B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>
                    <a:latin typeface="Calibri" panose="020F0502020204030204" pitchFamily="34" charset="0"/>
                    <a:cs typeface="Calibri" panose="020F0502020204030204" pitchFamily="34" charset="0"/>
                  </a:rPr>
                  <a:t>DES</a:t>
                </a:r>
                <a:r>
                  <a:rPr lang="ko-KR" alt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의 안전성에 영향 大</a:t>
                </a:r>
                <a:endParaRPr lang="en-US" altLang="ko-KR" sz="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>
                    <a:latin typeface="Calibri" panose="020F0502020204030204" pitchFamily="34" charset="0"/>
                    <a:cs typeface="Calibri" panose="020F0502020204030204" pitchFamily="34" charset="0"/>
                  </a:rPr>
                  <a:t>Round(i)</a:t>
                </a:r>
                <a:r>
                  <a:rPr lang="ko-KR" alt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en-US" altLang="ko-KR" sz="1600">
                    <a:solidFill>
                      <a:srgbClr val="2E75B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</a:t>
                </a:r>
                <a:r>
                  <a:rPr lang="en-US" altLang="ko-KR" sz="1600" baseline="-25000">
                    <a:solidFill>
                      <a:srgbClr val="2E75B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i-1</a:t>
                </a:r>
                <a:r>
                  <a:rPr lang="en-US" altLang="ko-KR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ko-KR" alt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과 현재 </a:t>
                </a:r>
                <a:r>
                  <a:rPr lang="en-US" altLang="ko-KR" sz="1600">
                    <a:latin typeface="Calibri" panose="020F0502020204030204" pitchFamily="34" charset="0"/>
                    <a:cs typeface="Calibri" panose="020F0502020204030204" pitchFamily="34" charset="0"/>
                  </a:rPr>
                  <a:t>round-key </a:t>
                </a:r>
                <a:r>
                  <a:rPr lang="en-US" altLang="ko-KR" sz="1600">
                    <a:solidFill>
                      <a:srgbClr val="2E75B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</a:t>
                </a:r>
                <a:r>
                  <a:rPr lang="en-US" altLang="ko-KR" sz="1600" baseline="-25000">
                    <a:solidFill>
                      <a:srgbClr val="2E75B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ko-KR" altLang="en-US" sz="1600">
                    <a:solidFill>
                      <a:srgbClr val="2E75B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입력 </a:t>
                </a:r>
                <a:r>
                  <a:rPr lang="ko-KR" alt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받음</a:t>
                </a:r>
                <a:endParaRPr lang="en-US" altLang="ko-KR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lang="en-US" altLang="ko-KR" sz="600">
                  <a:solidFill>
                    <a:srgbClr val="2E75B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ko-KR" sz="1600">
                    <a:latin typeface="Calibri" panose="020F0502020204030204" pitchFamily="34" charset="0"/>
                    <a:cs typeface="Calibri" panose="020F0502020204030204" pitchFamily="34" charset="0"/>
                  </a:rPr>
                  <a:t>1.   32</a:t>
                </a:r>
                <a:r>
                  <a:rPr lang="ko-KR" alt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비트의 입력 </a:t>
                </a:r>
                <a:r>
                  <a:rPr lang="en-US" altLang="ko-KR" sz="1600"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</a:t>
                </a:r>
                <a:r>
                  <a:rPr lang="ko-KR" alt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ko-KR" alt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비트 </a:t>
                </a:r>
                <a:r>
                  <a:rPr lang="en-US" altLang="ko-KR" sz="1600">
                    <a:latin typeface="Calibri" panose="020F0502020204030204" pitchFamily="34" charset="0"/>
                    <a:cs typeface="Calibri" panose="020F0502020204030204" pitchFamily="34" charset="0"/>
                  </a:rPr>
                  <a:t>8</a:t>
                </a:r>
                <a:r>
                  <a:rPr lang="ko-KR" alt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개로 나눈 후 </a:t>
                </a:r>
                <a:r>
                  <a:rPr lang="ko-KR" altLang="en-US" sz="1600">
                    <a:solidFill>
                      <a:srgbClr val="2E75B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각 블록을 </a:t>
                </a:r>
                <a:r>
                  <a:rPr lang="en-US" altLang="ko-KR" sz="1600">
                    <a:solidFill>
                      <a:srgbClr val="2E75B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  <a:r>
                  <a:rPr lang="ko-KR" altLang="en-US" sz="1600">
                    <a:solidFill>
                      <a:srgbClr val="2E75B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비트로 확장 </a:t>
                </a:r>
                <a:r>
                  <a:rPr lang="en-US" altLang="ko-KR" sz="1600">
                    <a:solidFill>
                      <a:srgbClr val="2E75B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(48 </a:t>
                </a:r>
                <a:r>
                  <a:rPr lang="ko-KR" altLang="en-US" sz="1600">
                    <a:solidFill>
                      <a:srgbClr val="2E75B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비트</a:t>
                </a:r>
                <a:r>
                  <a:rPr lang="en-US" altLang="ko-KR" sz="1600">
                    <a:solidFill>
                      <a:srgbClr val="2E75B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ko-KR" sz="1600"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        DES</a:t>
                </a:r>
                <a:r>
                  <a:rPr lang="ko-KR" altLang="en-US" sz="1600"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의 확산 특성 증대 </a:t>
                </a:r>
                <a:r>
                  <a:rPr lang="en-US" altLang="ko-KR" sz="1600"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(E-box)</a:t>
                </a:r>
                <a:r>
                  <a:rPr lang="ko-KR" altLang="en-US" sz="1600"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 </a:t>
                </a:r>
                <a:endParaRPr lang="en-US" altLang="ko-KR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ko-KR" sz="1600">
                    <a:latin typeface="Calibri" panose="020F0502020204030204" pitchFamily="34" charset="0"/>
                    <a:cs typeface="Calibri" panose="020F0502020204030204" pitchFamily="34" charset="0"/>
                  </a:rPr>
                  <a:t>2.   </a:t>
                </a:r>
                <a:r>
                  <a:rPr lang="ko-KR" alt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확장된 </a:t>
                </a:r>
                <a:r>
                  <a:rPr lang="en-US" altLang="ko-KR" sz="1600">
                    <a:latin typeface="Calibri" panose="020F0502020204030204" pitchFamily="34" charset="0"/>
                    <a:cs typeface="Calibri" panose="020F0502020204030204" pitchFamily="34" charset="0"/>
                  </a:rPr>
                  <a:t>48 </a:t>
                </a:r>
                <a:r>
                  <a:rPr lang="ko-KR" alt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비트 </a:t>
                </a:r>
                <a:r>
                  <a:rPr lang="en-US" altLang="ko-KR" sz="1600"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</a:t>
                </a:r>
                <a:r>
                  <a:rPr lang="ko-KR" alt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>
                    <a:solidFill>
                      <a:srgbClr val="2E75B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round-key K</a:t>
                </a:r>
                <a:r>
                  <a:rPr lang="en-US" altLang="ko-KR" sz="1600" baseline="-25000">
                    <a:solidFill>
                      <a:srgbClr val="2E75B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 </a:t>
                </a:r>
                <a:r>
                  <a:rPr lang="ko-KR" altLang="en-US" sz="1600">
                    <a:solidFill>
                      <a:srgbClr val="2E75B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와 </a:t>
                </a:r>
                <a:r>
                  <a:rPr lang="en-US" altLang="ko-KR" sz="1600">
                    <a:solidFill>
                      <a:srgbClr val="2E75B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XOR 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ko-KR" sz="1600">
                    <a:latin typeface="Calibri" panose="020F0502020204030204" pitchFamily="34" charset="0"/>
                    <a:cs typeface="Calibri" panose="020F0502020204030204" pitchFamily="34" charset="0"/>
                  </a:rPr>
                  <a:t>3.   8</a:t>
                </a:r>
                <a:r>
                  <a:rPr lang="ko-KR" alt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개의 </a:t>
                </a:r>
                <a:r>
                  <a:rPr lang="en-US" altLang="ko-KR" sz="1600">
                    <a:latin typeface="Calibri" panose="020F0502020204030204" pitchFamily="34" charset="0"/>
                    <a:cs typeface="Calibri" panose="020F0502020204030204" pitchFamily="34" charset="0"/>
                  </a:rPr>
                  <a:t>6 </a:t>
                </a:r>
                <a:r>
                  <a:rPr lang="ko-KR" alt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비트 블록 </a:t>
                </a:r>
                <a:r>
                  <a:rPr lang="en-US" altLang="ko-KR" sz="160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r>
                  <a:rPr lang="ko-KR" alt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ko-KR" altLang="en-US" sz="1600">
                    <a:solidFill>
                      <a:srgbClr val="2E75B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서로 다른 </a:t>
                </a:r>
                <a:r>
                  <a:rPr lang="en-US" altLang="ko-KR" sz="1600">
                    <a:solidFill>
                      <a:srgbClr val="2E75B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S-box</a:t>
                </a:r>
                <a:r>
                  <a:rPr lang="ko-KR" altLang="en-US" sz="1600">
                    <a:solidFill>
                      <a:srgbClr val="2E75B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에 입력</a:t>
                </a:r>
                <a:r>
                  <a:rPr lang="ko-KR" alt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ko-KR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ko-KR" sz="1600">
                    <a:latin typeface="Calibri" panose="020F0502020204030204" pitchFamily="34" charset="0"/>
                    <a:cs typeface="Calibri" panose="020F0502020204030204" pitchFamily="34" charset="0"/>
                  </a:rPr>
                  <a:t>4.   </a:t>
                </a:r>
                <a:r>
                  <a:rPr lang="ko-KR" alt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출력된 </a:t>
                </a:r>
                <a:r>
                  <a:rPr lang="en-US" altLang="ko-KR" sz="1600">
                    <a:latin typeface="Calibri" panose="020F0502020204030204" pitchFamily="34" charset="0"/>
                    <a:cs typeface="Calibri" panose="020F0502020204030204" pitchFamily="34" charset="0"/>
                  </a:rPr>
                  <a:t>32 </a:t>
                </a:r>
                <a:r>
                  <a:rPr lang="ko-KR" alt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비트 </a:t>
                </a:r>
                <a:r>
                  <a:rPr lang="en-US" altLang="ko-KR" sz="1600"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 </a:t>
                </a:r>
                <a:r>
                  <a:rPr lang="ko-KR" altLang="en-US" sz="1600">
                    <a:solidFill>
                      <a:srgbClr val="2E75B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비트 단위로 치환  </a:t>
                </a:r>
                <a:r>
                  <a:rPr lang="en-US" altLang="ko-KR" sz="1600"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: </a:t>
                </a:r>
                <a:r>
                  <a:rPr lang="ko-KR" altLang="en-US" sz="1600"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확산</a:t>
                </a:r>
                <a:r>
                  <a:rPr lang="en-US" altLang="ko-KR" sz="1600"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!</a:t>
                </a:r>
                <a:endParaRPr lang="en-US" altLang="ko-KR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à"/>
                </a:pPr>
                <a:r>
                  <a:rPr lang="en-US" altLang="ko-KR" sz="1600"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4 </a:t>
                </a:r>
                <a:r>
                  <a:rPr lang="ko-KR" altLang="en-US" sz="1200"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비트의 </a:t>
                </a:r>
                <a:r>
                  <a:rPr lang="en-US" altLang="ko-KR" sz="1200"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S- box</a:t>
                </a:r>
                <a:r>
                  <a:rPr lang="ko-KR" altLang="en-US" sz="1200"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의 결과가 다음 </a:t>
                </a:r>
                <a:r>
                  <a:rPr lang="en-US" altLang="ko-KR" sz="1200"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round</a:t>
                </a:r>
                <a:r>
                  <a:rPr lang="ko-KR" altLang="en-US" sz="1200"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의 </a:t>
                </a:r>
                <a:r>
                  <a:rPr lang="en-US" altLang="ko-KR" sz="1200"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S-box</a:t>
                </a:r>
                <a:r>
                  <a:rPr lang="ko-KR" altLang="en-US" sz="1200"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에 영향을 미치도록 전치</a:t>
                </a:r>
                <a:endParaRPr lang="en-US" altLang="ko-KR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200000"/>
                  </a:lnSpc>
                </a:pPr>
                <a:endParaRPr lang="en-US" altLang="ko-KR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600">
                    <a:latin typeface="Calibri" panose="020F0502020204030204" pitchFamily="34" charset="0"/>
                    <a:cs typeface="Calibri" panose="020F0502020204030204" pitchFamily="34" charset="0"/>
                  </a:rPr>
                  <a:t>F-</a:t>
                </a:r>
                <a:r>
                  <a:rPr lang="ko-KR" alt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함수 결과 </a:t>
                </a:r>
                <a:r>
                  <a:rPr lang="en-US" altLang="ko-KR" sz="160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r>
                  <a:rPr lang="ko-KR" alt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>
                    <a:latin typeface="Calibri" panose="020F0502020204030204" pitchFamily="34" charset="0"/>
                    <a:cs typeface="Calibri" panose="020F0502020204030204" pitchFamily="34" charset="0"/>
                  </a:rPr>
                  <a:t>L</a:t>
                </a:r>
                <a:r>
                  <a:rPr lang="en-US" altLang="ko-KR" sz="1600" baseline="-25000">
                    <a:latin typeface="Calibri" panose="020F0502020204030204" pitchFamily="34" charset="0"/>
                    <a:cs typeface="Calibri" panose="020F0502020204030204" pitchFamily="34" charset="0"/>
                  </a:rPr>
                  <a:t>i-1</a:t>
                </a:r>
                <a:r>
                  <a:rPr lang="ko-KR" alt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의 암호화 위해 </a:t>
                </a:r>
                <a:r>
                  <a:rPr lang="en-US" altLang="ko-KR" sz="1600">
                    <a:solidFill>
                      <a:srgbClr val="2E75B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XOR </a:t>
                </a:r>
                <a:r>
                  <a:rPr lang="ko-KR" altLang="en-US" sz="1600">
                    <a:solidFill>
                      <a:srgbClr val="2E75B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마스크로 사용</a:t>
                </a:r>
                <a:endParaRPr lang="en-US" altLang="ko-KR" sz="1600">
                  <a:solidFill>
                    <a:srgbClr val="2E75B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endParaRPr lang="en-US" altLang="ko-KR" sz="600">
                  <a:solidFill>
                    <a:srgbClr val="2E75B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452DAA8D-BC70-475B-8DEC-14E2C585A8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1431" y="554672"/>
                <a:ext cx="3926215" cy="5748655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D8FC71-AEBF-4250-B1FA-4E45750DFB33}"/>
                  </a:ext>
                </a:extLst>
              </p:cNvPr>
              <p:cNvSpPr txBox="1"/>
              <p:nvPr/>
            </p:nvSpPr>
            <p:spPr>
              <a:xfrm>
                <a:off x="10393921" y="1432840"/>
                <a:ext cx="14302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①</a:t>
                </a:r>
                <a:r>
                  <a:rPr lang="ko-KR" altLang="en-US" sz="1600" b="1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 b="1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E-box</a:t>
                </a:r>
                <a:endParaRPr lang="ko-KR" altLang="en-US" sz="2000" b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4E02FCC-1C08-418A-B034-1CE446C158F5}"/>
                  </a:ext>
                </a:extLst>
              </p:cNvPr>
              <p:cNvSpPr txBox="1"/>
              <p:nvPr/>
            </p:nvSpPr>
            <p:spPr>
              <a:xfrm>
                <a:off x="8101364" y="2535249"/>
                <a:ext cx="23233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② </a:t>
                </a:r>
                <a:r>
                  <a:rPr lang="en-US" altLang="ko-KR" sz="1600" b="1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round-key </a:t>
                </a:r>
                <a:r>
                  <a:rPr lang="ko-KR" altLang="en-US" sz="1400" b="1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결합</a:t>
                </a:r>
                <a:endParaRPr lang="ko-KR" altLang="en-US" sz="2000" b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33CEC00-6DC1-4AE0-9905-8FB77DD397CE}"/>
                  </a:ext>
                </a:extLst>
              </p:cNvPr>
              <p:cNvSpPr txBox="1"/>
              <p:nvPr/>
            </p:nvSpPr>
            <p:spPr>
              <a:xfrm>
                <a:off x="8218516" y="2951313"/>
                <a:ext cx="34784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③ </a:t>
                </a:r>
                <a:r>
                  <a:rPr lang="ko-KR" altLang="en-US" sz="1400" b="1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서로 다른 </a:t>
                </a:r>
                <a:r>
                  <a:rPr lang="en-US" altLang="ko-KR" sz="1400" b="1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S-box</a:t>
                </a:r>
                <a:endParaRPr lang="ko-KR" altLang="en-US" sz="2000" b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878D8C2-74F1-44D0-9E6B-1151747132DB}"/>
                  </a:ext>
                </a:extLst>
              </p:cNvPr>
              <p:cNvSpPr txBox="1"/>
              <p:nvPr/>
            </p:nvSpPr>
            <p:spPr>
              <a:xfrm>
                <a:off x="9022200" y="5111334"/>
                <a:ext cx="61917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④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84B1628-314C-48EC-BD4C-0294CA69B48A}"/>
                  </a:ext>
                </a:extLst>
              </p:cNvPr>
              <p:cNvSpPr txBox="1"/>
              <p:nvPr/>
            </p:nvSpPr>
            <p:spPr>
              <a:xfrm>
                <a:off x="7926284" y="4488834"/>
                <a:ext cx="347849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③ </a:t>
                </a:r>
                <a:r>
                  <a:rPr lang="en-US" altLang="ko-KR" sz="1400" b="1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  <a:r>
                  <a:rPr lang="ko-KR" altLang="en-US" sz="1400" b="1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비트 입력 </a:t>
                </a:r>
                <a:endParaRPr lang="en-US" altLang="ko-KR" sz="1400" b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altLang="ko-KR" sz="1400" b="1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  </a:t>
                </a:r>
                <a:r>
                  <a:rPr lang="en-US" altLang="ko-KR" sz="1400" b="1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4</a:t>
                </a:r>
                <a:r>
                  <a:rPr lang="ko-KR" altLang="en-US" sz="1400" b="1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비트 출력으로 대응</a:t>
                </a:r>
                <a:endParaRPr lang="ko-KR" altLang="en-US" sz="2000" b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366F224-D326-4E56-A15E-66C8249CD003}"/>
              </a:ext>
            </a:extLst>
          </p:cNvPr>
          <p:cNvGrpSpPr/>
          <p:nvPr/>
        </p:nvGrpSpPr>
        <p:grpSpPr>
          <a:xfrm>
            <a:off x="0" y="2268"/>
            <a:ext cx="12192000" cy="6858000"/>
            <a:chOff x="1239884" y="10899486"/>
            <a:chExt cx="12192000" cy="685800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A081092-2AEC-4151-9F5C-20FDB28F63F2}"/>
                </a:ext>
              </a:extLst>
            </p:cNvPr>
            <p:cNvSpPr/>
            <p:nvPr/>
          </p:nvSpPr>
          <p:spPr>
            <a:xfrm>
              <a:off x="1239884" y="10899486"/>
              <a:ext cx="12192000" cy="685800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64E471C-EE09-4563-BB1F-4B5247CFC0BC}"/>
                </a:ext>
              </a:extLst>
            </p:cNvPr>
            <p:cNvSpPr/>
            <p:nvPr/>
          </p:nvSpPr>
          <p:spPr>
            <a:xfrm>
              <a:off x="1418823" y="11893926"/>
              <a:ext cx="11834122" cy="443794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2E75B6"/>
              </a:solidFill>
            </a:ln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altLang="ko-KR" b="1">
                  <a:solidFill>
                    <a:srgbClr val="2E75B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S-box</a:t>
              </a:r>
            </a:p>
            <a:p>
              <a:pPr>
                <a:lnSpc>
                  <a:spcPct val="200000"/>
                </a:lnSpc>
              </a:pPr>
              <a:r>
                <a:rPr lang="ko-KR" altLang="en-US" sz="1600">
                  <a:latin typeface="Calibri" panose="020F0502020204030204" pitchFamily="34" charset="0"/>
                  <a:cs typeface="Calibri" panose="020F0502020204030204" pitchFamily="34" charset="0"/>
                </a:rPr>
                <a:t>①   </a:t>
              </a:r>
              <a:r>
                <a:rPr lang="en-US" altLang="ko-KR" sz="1600">
                  <a:latin typeface="Calibri" panose="020F0502020204030204" pitchFamily="34" charset="0"/>
                  <a:cs typeface="Calibri" panose="020F0502020204030204" pitchFamily="34" charset="0"/>
                </a:rPr>
                <a:t>DES</a:t>
              </a:r>
              <a:r>
                <a:rPr lang="ko-KR" altLang="en-US" sz="1600">
                  <a:latin typeface="Calibri" panose="020F0502020204030204" pitchFamily="34" charset="0"/>
                  <a:cs typeface="Calibri" panose="020F0502020204030204" pitchFamily="34" charset="0"/>
                </a:rPr>
                <a:t>에서 유일한 </a:t>
              </a:r>
              <a:r>
                <a:rPr lang="ko-KR" altLang="en-US" sz="1600">
                  <a:solidFill>
                    <a:srgbClr val="2E75B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비선형 함수</a:t>
              </a:r>
              <a:endParaRPr lang="en-US" altLang="ko-KR" sz="160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342900" indent="-342900">
                <a:lnSpc>
                  <a:spcPct val="200000"/>
                </a:lnSpc>
                <a:buAutoNum type="circleNumDbPlain" startAt="2"/>
              </a:pPr>
              <a:r>
                <a:rPr lang="ko-KR" altLang="en-US" sz="1600">
                  <a:latin typeface="Calibri" panose="020F0502020204030204" pitchFamily="34" charset="0"/>
                  <a:cs typeface="Calibri" panose="020F0502020204030204" pitchFamily="34" charset="0"/>
                </a:rPr>
                <a:t>입력값 </a:t>
              </a:r>
              <a:r>
                <a:rPr lang="en-US" altLang="ko-KR" sz="160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r>
                <a:rPr lang="ko-KR" altLang="en-US" sz="1600">
                  <a:latin typeface="Calibri" panose="020F0502020204030204" pitchFamily="34" charset="0"/>
                  <a:cs typeface="Calibri" panose="020F0502020204030204" pitchFamily="34" charset="0"/>
                </a:rPr>
                <a:t> 비트 상이 </a:t>
              </a:r>
              <a:r>
                <a:rPr lang="en-US" altLang="ko-KR" sz="1600">
                  <a:latin typeface="Calibri" panose="020F0502020204030204" pitchFamily="34" charset="0"/>
                  <a:cs typeface="Calibri" panose="020F0502020204030204" pitchFamily="34" charset="0"/>
                  <a:sym typeface="Wingdings" panose="05000000000000000000" pitchFamily="2" charset="2"/>
                </a:rPr>
                <a:t></a:t>
              </a:r>
              <a:r>
                <a:rPr lang="ko-KR" altLang="en-US" sz="1600">
                  <a:latin typeface="Calibri" panose="020F0502020204030204" pitchFamily="34" charset="0"/>
                  <a:cs typeface="Calibri" panose="020F0502020204030204" pitchFamily="34" charset="0"/>
                </a:rPr>
                <a:t> 출력값은 </a:t>
              </a:r>
              <a:r>
                <a:rPr lang="en-US" altLang="ko-KR" sz="160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ko-KR" altLang="en-US" sz="1600">
                  <a:latin typeface="Calibri" panose="020F0502020204030204" pitchFamily="34" charset="0"/>
                  <a:cs typeface="Calibri" panose="020F0502020204030204" pitchFamily="34" charset="0"/>
                </a:rPr>
                <a:t> 비트 이상 상이</a:t>
              </a:r>
              <a:endParaRPr lang="en-US" altLang="ko-KR" sz="160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342900" indent="-342900">
                <a:lnSpc>
                  <a:spcPct val="200000"/>
                </a:lnSpc>
                <a:buAutoNum type="circleNumDbPlain" startAt="2"/>
              </a:pPr>
              <a:r>
                <a:rPr lang="ko-KR" altLang="en-US" sz="1600">
                  <a:latin typeface="Calibri" panose="020F0502020204030204" pitchFamily="34" charset="0"/>
                  <a:cs typeface="Calibri" panose="020F0502020204030204" pitchFamily="34" charset="0"/>
                </a:rPr>
                <a:t>암호학적 강도 측면에서 </a:t>
              </a:r>
              <a:r>
                <a:rPr lang="en-US" altLang="ko-KR" sz="1600">
                  <a:solidFill>
                    <a:srgbClr val="2E75B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DES</a:t>
              </a:r>
              <a:r>
                <a:rPr lang="ko-KR" altLang="en-US" sz="1600">
                  <a:solidFill>
                    <a:srgbClr val="2E75B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의 핵심</a:t>
              </a:r>
              <a:endParaRPr lang="en-US" altLang="ko-KR" sz="16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à"/>
              </a:pPr>
              <a:r>
                <a:rPr lang="ko-KR" altLang="en-US" sz="1600">
                  <a:solidFill>
                    <a:srgbClr val="2E75B6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Wingdings" panose="05000000000000000000" pitchFamily="2" charset="2"/>
                </a:rPr>
                <a:t>혼동</a:t>
              </a:r>
              <a:r>
                <a:rPr lang="en-US" altLang="ko-KR" sz="1600">
                  <a:solidFill>
                    <a:srgbClr val="2E75B6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Wingdings" panose="05000000000000000000" pitchFamily="2" charset="2"/>
                </a:rPr>
                <a:t>(Confusion) </a:t>
              </a:r>
              <a:r>
                <a:rPr lang="ko-KR" altLang="en-US" sz="1600">
                  <a:latin typeface="Calibri" panose="020F0502020204030204" pitchFamily="34" charset="0"/>
                  <a:cs typeface="Calibri" panose="020F0502020204030204" pitchFamily="34" charset="0"/>
                  <a:sym typeface="Wingdings" panose="05000000000000000000" pitchFamily="2" charset="2"/>
                </a:rPr>
                <a:t>에 관여</a:t>
              </a:r>
              <a:endParaRPr lang="en-US" altLang="ko-KR" sz="160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à"/>
              </a:pPr>
              <a:endParaRPr lang="en-US" altLang="ko-KR" sz="60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altLang="ko-KR" b="1">
                  <a:solidFill>
                    <a:srgbClr val="2E75B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P-box</a:t>
              </a:r>
              <a:r>
                <a:rPr lang="en-US" altLang="ko-KR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pPr>
                <a:lnSpc>
                  <a:spcPct val="200000"/>
                </a:lnSpc>
              </a:pPr>
              <a:r>
                <a:rPr lang="ko-KR" altLang="en-US" sz="1600">
                  <a:latin typeface="Calibri" panose="020F0502020204030204" pitchFamily="34" charset="0"/>
                  <a:cs typeface="Calibri" panose="020F0502020204030204" pitchFamily="34" charset="0"/>
                </a:rPr>
                <a:t>① 확장 </a:t>
              </a:r>
              <a:r>
                <a:rPr lang="en-US" altLang="ko-KR" sz="1600">
                  <a:latin typeface="Calibri" panose="020F0502020204030204" pitchFamily="34" charset="0"/>
                  <a:cs typeface="Calibri" panose="020F0502020204030204" pitchFamily="34" charset="0"/>
                </a:rPr>
                <a:t>P-box 1</a:t>
              </a:r>
              <a:r>
                <a:rPr lang="ko-KR" altLang="en-US" sz="1600">
                  <a:latin typeface="Calibri" panose="020F0502020204030204" pitchFamily="34" charset="0"/>
                  <a:cs typeface="Calibri" panose="020F0502020204030204" pitchFamily="34" charset="0"/>
                </a:rPr>
                <a:t>개 </a:t>
              </a:r>
              <a:r>
                <a:rPr lang="en-US" altLang="ko-KR" sz="1600">
                  <a:latin typeface="Calibri" panose="020F0502020204030204" pitchFamily="34" charset="0"/>
                  <a:cs typeface="Calibri" panose="020F0502020204030204" pitchFamily="34" charset="0"/>
                </a:rPr>
                <a:t>:</a:t>
              </a:r>
              <a:r>
                <a:rPr lang="ko-KR" altLang="en-US" sz="160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1600">
                  <a:latin typeface="Calibri" panose="020F0502020204030204" pitchFamily="34" charset="0"/>
                  <a:cs typeface="Calibri" panose="020F0502020204030204" pitchFamily="34" charset="0"/>
                </a:rPr>
                <a:t>32</a:t>
              </a:r>
              <a:r>
                <a:rPr lang="ko-KR" altLang="en-US" sz="1600">
                  <a:latin typeface="Calibri" panose="020F0502020204030204" pitchFamily="34" charset="0"/>
                  <a:cs typeface="Calibri" panose="020F0502020204030204" pitchFamily="34" charset="0"/>
                </a:rPr>
                <a:t>비트</a:t>
              </a:r>
              <a:r>
                <a:rPr lang="en-US" altLang="ko-KR" sz="160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1600">
                  <a:latin typeface="Calibri" panose="020F0502020204030204" pitchFamily="34" charset="0"/>
                  <a:cs typeface="Calibri" panose="020F0502020204030204" pitchFamily="34" charset="0"/>
                  <a:sym typeface="Wingdings" panose="05000000000000000000" pitchFamily="2" charset="2"/>
                </a:rPr>
                <a:t></a:t>
              </a:r>
              <a:r>
                <a:rPr lang="en-US" altLang="ko-KR" sz="1600">
                  <a:latin typeface="Calibri" panose="020F0502020204030204" pitchFamily="34" charset="0"/>
                  <a:cs typeface="Calibri" panose="020F0502020204030204" pitchFamily="34" charset="0"/>
                </a:rPr>
                <a:t> 48</a:t>
              </a:r>
              <a:r>
                <a:rPr lang="ko-KR" altLang="en-US" sz="1600">
                  <a:latin typeface="Calibri" panose="020F0502020204030204" pitchFamily="34" charset="0"/>
                  <a:cs typeface="Calibri" panose="020F0502020204030204" pitchFamily="34" charset="0"/>
                </a:rPr>
                <a:t>비트</a:t>
              </a:r>
              <a:endParaRPr lang="en-US" altLang="ko-KR" sz="160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600">
                  <a:latin typeface="Calibri" panose="020F0502020204030204" pitchFamily="34" charset="0"/>
                  <a:cs typeface="Calibri" panose="020F0502020204030204" pitchFamily="34" charset="0"/>
                </a:rPr>
                <a:t>② 단순 </a:t>
              </a:r>
              <a:r>
                <a:rPr lang="en-US" altLang="ko-KR" sz="1600">
                  <a:latin typeface="Calibri" panose="020F0502020204030204" pitchFamily="34" charset="0"/>
                  <a:cs typeface="Calibri" panose="020F0502020204030204" pitchFamily="34" charset="0"/>
                </a:rPr>
                <a:t>P-box 1</a:t>
              </a:r>
              <a:r>
                <a:rPr lang="ko-KR" altLang="en-US" sz="1600">
                  <a:latin typeface="Calibri" panose="020F0502020204030204" pitchFamily="34" charset="0"/>
                  <a:cs typeface="Calibri" panose="020F0502020204030204" pitchFamily="34" charset="0"/>
                </a:rPr>
                <a:t>개 </a:t>
              </a:r>
              <a:r>
                <a:rPr lang="en-US" altLang="ko-KR" sz="1600">
                  <a:latin typeface="Calibri" panose="020F0502020204030204" pitchFamily="34" charset="0"/>
                  <a:cs typeface="Calibri" panose="020F0502020204030204" pitchFamily="34" charset="0"/>
                </a:rPr>
                <a:t>: 32</a:t>
              </a:r>
              <a:r>
                <a:rPr lang="ko-KR" altLang="en-US" sz="1600">
                  <a:latin typeface="Calibri" panose="020F0502020204030204" pitchFamily="34" charset="0"/>
                  <a:cs typeface="Calibri" panose="020F0502020204030204" pitchFamily="34" charset="0"/>
                </a:rPr>
                <a:t>비트 </a:t>
              </a:r>
              <a:r>
                <a:rPr lang="en-US" altLang="ko-KR" sz="1600">
                  <a:latin typeface="Calibri" panose="020F0502020204030204" pitchFamily="34" charset="0"/>
                  <a:cs typeface="Calibri" panose="020F0502020204030204" pitchFamily="34" charset="0"/>
                  <a:sym typeface="Wingdings" panose="05000000000000000000" pitchFamily="2" charset="2"/>
                </a:rPr>
                <a:t></a:t>
              </a:r>
              <a:r>
                <a:rPr lang="ko-KR" altLang="en-US" sz="160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1600">
                  <a:latin typeface="Calibri" panose="020F0502020204030204" pitchFamily="34" charset="0"/>
                  <a:cs typeface="Calibri" panose="020F0502020204030204" pitchFamily="34" charset="0"/>
                </a:rPr>
                <a:t>32</a:t>
              </a:r>
              <a:r>
                <a:rPr lang="ko-KR" altLang="en-US" sz="1600">
                  <a:latin typeface="Calibri" panose="020F0502020204030204" pitchFamily="34" charset="0"/>
                  <a:cs typeface="Calibri" panose="020F0502020204030204" pitchFamily="34" charset="0"/>
                </a:rPr>
                <a:t>비트 </a:t>
              </a:r>
              <a:endParaRPr lang="en-US" altLang="ko-KR" sz="160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160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1600">
                  <a:latin typeface="Calibri" panose="020F0502020204030204" pitchFamily="34" charset="0"/>
                  <a:cs typeface="Calibri" panose="020F0502020204030204" pitchFamily="34" charset="0"/>
                  <a:sym typeface="Wingdings" panose="05000000000000000000" pitchFamily="2" charset="2"/>
                </a:rPr>
                <a:t></a:t>
              </a:r>
              <a:r>
                <a:rPr lang="en-US" altLang="ko-KR" sz="160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ko-KR" altLang="en-US" sz="1600">
                  <a:solidFill>
                    <a:srgbClr val="2E75B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확산</a:t>
              </a:r>
              <a:r>
                <a:rPr lang="en-US" altLang="ko-KR" sz="1600">
                  <a:solidFill>
                    <a:srgbClr val="2E75B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(Diffusion) </a:t>
              </a:r>
              <a:r>
                <a:rPr lang="ko-KR" altLang="en-US" sz="1600">
                  <a:latin typeface="Calibri" panose="020F0502020204030204" pitchFamily="34" charset="0"/>
                  <a:cs typeface="Calibri" panose="020F0502020204030204" pitchFamily="34" charset="0"/>
                </a:rPr>
                <a:t>에 관여  </a:t>
              </a:r>
              <a:endParaRPr lang="en-US" altLang="ko-KR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4831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R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03. DES </a:t>
            </a:r>
            <a:r>
              <a:rPr lang="en-US" altLang="ko-KR" sz="2400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(Data Encryption Standard)</a:t>
            </a:r>
            <a:endParaRPr lang="ko-KR" altLang="en-US" sz="2400" b="1">
              <a:solidFill>
                <a:srgbClr val="2E75B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5CAB5D99-F8AA-49E3-9991-38B2DA16BB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2" y="1605011"/>
            <a:ext cx="11158667" cy="4465851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AutoNum type="circleNumDbPlain" startAt="5"/>
            </a:pP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오른쪽 </a:t>
            </a:r>
            <a:r>
              <a:rPr lang="en-US" altLang="ko-KR" sz="1800"/>
              <a:t>R</a:t>
            </a:r>
            <a:r>
              <a:rPr lang="en-US" altLang="ko-KR" sz="1800" baseline="-25000"/>
              <a:t>i</a:t>
            </a: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왼쪽</a:t>
            </a:r>
            <a:r>
              <a:rPr lang="en-US" altLang="ko-KR" sz="1800"/>
              <a:t> L</a:t>
            </a:r>
            <a:r>
              <a:rPr lang="en-US" altLang="ko-KR" sz="1800" baseline="-25000"/>
              <a:t>i</a:t>
            </a: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 교환</a:t>
            </a:r>
            <a:endParaRPr lang="en-US" altLang="ko-KR" sz="1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AutoNum type="circleNumDbPlain" startAt="5"/>
            </a:pP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여기까지의 과정을 다음 </a:t>
            </a: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</a:rPr>
              <a:t>round</a:t>
            </a: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에서도 반복</a:t>
            </a:r>
            <a:endParaRPr lang="en-US" altLang="ko-KR" sz="1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ko-KR" sz="1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7F476ED-FC7A-4217-BF4C-85737DBB4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91338" y="1137779"/>
            <a:ext cx="3478491" cy="5179057"/>
          </a:xfrm>
          <a:prstGeom prst="rect">
            <a:avLst/>
          </a:prstGeom>
        </p:spPr>
      </p:pic>
      <p:sp>
        <p:nvSpPr>
          <p:cNvPr id="3" name="액자 2">
            <a:extLst>
              <a:ext uri="{FF2B5EF4-FFF2-40B4-BE49-F238E27FC236}">
                <a16:creationId xmlns:a16="http://schemas.microsoft.com/office/drawing/2014/main" id="{2B3E7D2F-8FD4-400B-AC9C-C2410510D093}"/>
              </a:ext>
            </a:extLst>
          </p:cNvPr>
          <p:cNvSpPr/>
          <p:nvPr/>
        </p:nvSpPr>
        <p:spPr>
          <a:xfrm>
            <a:off x="8012783" y="2468829"/>
            <a:ext cx="3557045" cy="1697818"/>
          </a:xfrm>
          <a:prstGeom prst="frame">
            <a:avLst>
              <a:gd name="adj1" fmla="val 43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56BFE300-671F-456F-A658-3F197A21A863}"/>
              </a:ext>
            </a:extLst>
          </p:cNvPr>
          <p:cNvCxnSpPr>
            <a:cxnSpLocks/>
            <a:endCxn id="14" idx="3"/>
          </p:cNvCxnSpPr>
          <p:nvPr/>
        </p:nvCxnSpPr>
        <p:spPr>
          <a:xfrm rot="10800000" flipV="1">
            <a:off x="6212264" y="3317737"/>
            <a:ext cx="1800518" cy="1155282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B5CA6DB2-5AC8-49AB-90DE-28AA9CF1CF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8000"/>
                    </a14:imgEffect>
                  </a14:imgLayer>
                </a14:imgProps>
              </a:ext>
            </a:extLst>
          </a:blip>
          <a:srcRect t="27305" b="39931"/>
          <a:stretch/>
        </p:blipFill>
        <p:spPr>
          <a:xfrm>
            <a:off x="276282" y="2997724"/>
            <a:ext cx="5935982" cy="2950590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9FD89011-D8BD-4D8A-BF5D-A39B19270E7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97E43269-B63F-4138-9A27-215EF2436066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182649F-EE39-4156-9F54-EE420BEE991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tx1">
                  <a:alpha val="7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A3F89215-2FE0-41D7-B92E-F45CF88E12B0}"/>
                  </a:ext>
                </a:extLst>
              </p:cNvPr>
              <p:cNvSpPr/>
              <p:nvPr/>
            </p:nvSpPr>
            <p:spPr>
              <a:xfrm>
                <a:off x="276282" y="1359037"/>
                <a:ext cx="11834122" cy="4338111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2E75B6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en-US" altLang="ko-KR" sz="20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>
                    <a:latin typeface="Calibri" panose="020F0502020204030204" pitchFamily="34" charset="0"/>
                    <a:cs typeface="Calibri" panose="020F0502020204030204" pitchFamily="34" charset="0"/>
                  </a:rPr>
                  <a:t>       1 round</a:t>
                </a:r>
                <a:r>
                  <a:rPr lang="ko-KR" altLang="en-US" sz="2000">
                    <a:latin typeface="Calibri" panose="020F0502020204030204" pitchFamily="34" charset="0"/>
                    <a:cs typeface="Calibri" panose="020F0502020204030204" pitchFamily="34" charset="0"/>
                  </a:rPr>
                  <a:t>라고 할 때</a:t>
                </a:r>
                <a:r>
                  <a:rPr lang="en-US" altLang="ko-KR" sz="200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en-US" altLang="ko-KR" sz="1200">
                    <a:latin typeface="Calibri" panose="020F0502020204030204" pitchFamily="34" charset="0"/>
                    <a:cs typeface="Calibri" panose="020F0502020204030204" pitchFamily="34" charset="0"/>
                  </a:rPr>
                  <a:t>(i=1)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>
                    <a:latin typeface="Calibri" panose="020F0502020204030204" pitchFamily="34" charset="0"/>
                    <a:cs typeface="Calibri" panose="020F0502020204030204" pitchFamily="34" charset="0"/>
                  </a:rPr>
                  <a:t>       F-</a:t>
                </a:r>
                <a:r>
                  <a:rPr lang="ko-KR" altLang="en-US" sz="2000">
                    <a:latin typeface="Calibri" panose="020F0502020204030204" pitchFamily="34" charset="0"/>
                    <a:cs typeface="Calibri" panose="020F0502020204030204" pitchFamily="34" charset="0"/>
                  </a:rPr>
                  <a:t>함수의 결과 값 ⊕ </a:t>
                </a:r>
                <a:r>
                  <a:rPr lang="en-US" altLang="ko-KR" sz="2000">
                    <a:latin typeface="Calibri" panose="020F0502020204030204" pitchFamily="34" charset="0"/>
                    <a:cs typeface="Calibri" panose="020F0502020204030204" pitchFamily="34" charset="0"/>
                  </a:rPr>
                  <a:t>L</a:t>
                </a:r>
                <a:r>
                  <a:rPr lang="en-US" altLang="ko-KR" sz="2000" baseline="-25000">
                    <a:latin typeface="Calibri" panose="020F0502020204030204" pitchFamily="34" charset="0"/>
                    <a:cs typeface="Calibri" panose="020F0502020204030204" pitchFamily="34" charset="0"/>
                  </a:rPr>
                  <a:t>0 </a:t>
                </a:r>
                <a:r>
                  <a:rPr lang="ko-KR" altLang="en-US" sz="20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2000"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</a:t>
                </a:r>
                <a:r>
                  <a:rPr lang="ko-KR" altLang="en-US" sz="20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2000">
                    <a:latin typeface="Calibri" panose="020F0502020204030204" pitchFamily="34" charset="0"/>
                    <a:cs typeface="Calibri" panose="020F0502020204030204" pitchFamily="34" charset="0"/>
                  </a:rPr>
                  <a:t>R</a:t>
                </a:r>
                <a:r>
                  <a:rPr lang="en-US" altLang="ko-KR" sz="2000" baseline="-2500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ko-KR" altLang="en-US" sz="2000">
                    <a:latin typeface="Calibri" panose="020F0502020204030204" pitchFamily="34" charset="0"/>
                    <a:cs typeface="Calibri" panose="020F0502020204030204" pitchFamily="34" charset="0"/>
                  </a:rPr>
                  <a:t> 으로 감 </a:t>
                </a:r>
                <a:endParaRPr lang="en-US" altLang="ko-KR" sz="20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>
                    <a:latin typeface="Calibri" panose="020F0502020204030204" pitchFamily="34" charset="0"/>
                    <a:cs typeface="Calibri" panose="020F0502020204030204" pitchFamily="34" charset="0"/>
                  </a:rPr>
                  <a:t>       R</a:t>
                </a:r>
                <a:r>
                  <a:rPr lang="en-US" altLang="ko-KR" sz="2000" baseline="-2500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ko-KR" altLang="en-US" sz="20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2000"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 </a:t>
                </a:r>
                <a:r>
                  <a:rPr lang="en-US" altLang="ko-KR" sz="2000">
                    <a:latin typeface="Calibri" panose="020F0502020204030204" pitchFamily="34" charset="0"/>
                    <a:cs typeface="Calibri" panose="020F0502020204030204" pitchFamily="34" charset="0"/>
                  </a:rPr>
                  <a:t>L</a:t>
                </a:r>
                <a:r>
                  <a:rPr lang="en-US" altLang="ko-KR" sz="2000" baseline="-2500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ko-KR" altLang="en-US" sz="2000">
                    <a:latin typeface="Calibri" panose="020F0502020204030204" pitchFamily="34" charset="0"/>
                    <a:cs typeface="Calibri" panose="020F0502020204030204" pitchFamily="34" charset="0"/>
                  </a:rPr>
                  <a:t>로 감</a:t>
                </a:r>
                <a:r>
                  <a:rPr lang="en-US" altLang="ko-KR" sz="20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20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>
                    <a:latin typeface="Calibri" panose="020F0502020204030204" pitchFamily="34" charset="0"/>
                    <a:cs typeface="Calibri" panose="020F0502020204030204" pitchFamily="34" charset="0"/>
                  </a:rPr>
                  <a:t>       </a:t>
                </a:r>
                <a:r>
                  <a:rPr lang="ko-KR" altLang="en-US" sz="2000">
                    <a:latin typeface="Calibri" panose="020F0502020204030204" pitchFamily="34" charset="0"/>
                    <a:cs typeface="Calibri" panose="020F0502020204030204" pitchFamily="34" charset="0"/>
                  </a:rPr>
                  <a:t>각 </a:t>
                </a:r>
                <a:r>
                  <a:rPr lang="en-US" altLang="ko-KR" sz="2000">
                    <a:latin typeface="Calibri" panose="020F0502020204030204" pitchFamily="34" charset="0"/>
                    <a:cs typeface="Calibri" panose="020F0502020204030204" pitchFamily="34" charset="0"/>
                  </a:rPr>
                  <a:t>round</a:t>
                </a:r>
                <a:r>
                  <a:rPr lang="ko-KR" altLang="en-US" sz="2000">
                    <a:latin typeface="Calibri" panose="020F0502020204030204" pitchFamily="34" charset="0"/>
                    <a:cs typeface="Calibri" panose="020F0502020204030204" pitchFamily="34" charset="0"/>
                  </a:rPr>
                  <a:t>마다 입력 비트의 </a:t>
                </a:r>
                <a:r>
                  <a:rPr lang="ko-KR" altLang="en-US" sz="2000">
                    <a:solidFill>
                      <a:srgbClr val="2E75B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왼쪽 </a:t>
                </a:r>
                <a:r>
                  <a:rPr lang="en-US" altLang="ko-KR" sz="2000">
                    <a:solidFill>
                      <a:srgbClr val="2E75B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</a:t>
                </a:r>
                <a:r>
                  <a:rPr lang="en-US" altLang="ko-KR" sz="2000" baseline="-25000">
                    <a:solidFill>
                      <a:srgbClr val="2E75B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i-1</a:t>
                </a:r>
                <a:r>
                  <a:rPr lang="ko-KR" altLang="en-US" sz="2000">
                    <a:solidFill>
                      <a:srgbClr val="2E75B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만 암호화</a:t>
                </a:r>
                <a:endParaRPr lang="en-US" altLang="ko-KR" sz="20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AC38B89-7ABE-4B9C-8755-664B14B90336}"/>
                </a:ext>
              </a:extLst>
            </p:cNvPr>
            <p:cNvGrpSpPr/>
            <p:nvPr/>
          </p:nvGrpSpPr>
          <p:grpSpPr>
            <a:xfrm>
              <a:off x="7134279" y="2853582"/>
              <a:ext cx="4028264" cy="1305952"/>
              <a:chOff x="8009741" y="2941695"/>
              <a:chExt cx="2303042" cy="700085"/>
            </a:xfrm>
          </p:grpSpPr>
          <p:sp>
            <p:nvSpPr>
              <p:cNvPr id="32" name="액자 31">
                <a:extLst>
                  <a:ext uri="{FF2B5EF4-FFF2-40B4-BE49-F238E27FC236}">
                    <a16:creationId xmlns:a16="http://schemas.microsoft.com/office/drawing/2014/main" id="{B5CDAB66-9DEF-4BF4-8903-6F53F48E37AB}"/>
                  </a:ext>
                </a:extLst>
              </p:cNvPr>
              <p:cNvSpPr/>
              <p:nvPr/>
            </p:nvSpPr>
            <p:spPr>
              <a:xfrm>
                <a:off x="8009741" y="2941695"/>
                <a:ext cx="2275342" cy="700085"/>
              </a:xfrm>
              <a:prstGeom prst="frame">
                <a:avLst>
                  <a:gd name="adj1" fmla="val 5023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1891894B-8F06-47E2-A58C-2228AADA27F7}"/>
                  </a:ext>
                </a:extLst>
              </p:cNvPr>
              <p:cNvSpPr/>
              <p:nvPr/>
            </p:nvSpPr>
            <p:spPr>
              <a:xfrm>
                <a:off x="8037440" y="3026844"/>
                <a:ext cx="2275343" cy="51147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ko-KR" sz="2800"/>
                  <a:t>L</a:t>
                </a:r>
                <a:r>
                  <a:rPr lang="en-US" altLang="ko-KR" sz="2800" baseline="-25000"/>
                  <a:t>i</a:t>
                </a:r>
                <a:r>
                  <a:rPr lang="en-US" altLang="ko-KR" sz="2800"/>
                  <a:t> = R</a:t>
                </a:r>
                <a:r>
                  <a:rPr lang="en-US" altLang="ko-KR" sz="2800" baseline="-25000"/>
                  <a:t>i-1</a:t>
                </a:r>
                <a:r>
                  <a:rPr lang="en-US" altLang="ko-KR" sz="2800"/>
                  <a:t>, </a:t>
                </a:r>
              </a:p>
              <a:p>
                <a:pPr algn="ctr"/>
                <a:r>
                  <a:rPr lang="en-US" altLang="ko-KR" sz="2800"/>
                  <a:t>R</a:t>
                </a:r>
                <a:r>
                  <a:rPr lang="en-US" altLang="ko-KR" sz="2800" baseline="-25000"/>
                  <a:t>i</a:t>
                </a:r>
                <a:r>
                  <a:rPr lang="en-US" altLang="ko-KR" sz="2800"/>
                  <a:t> = L</a:t>
                </a:r>
                <a:r>
                  <a:rPr lang="en-US" altLang="ko-KR" sz="2800" baseline="-25000"/>
                  <a:t>i-1</a:t>
                </a:r>
                <a:r>
                  <a:rPr lang="en-US" altLang="ko-KR" sz="2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ko-KR" altLang="en-US" sz="2800">
                    <a:latin typeface="Calibri" panose="020F0502020204030204" pitchFamily="34" charset="0"/>
                    <a:cs typeface="Calibri" panose="020F0502020204030204" pitchFamily="34" charset="0"/>
                  </a:rPr>
                  <a:t>⊕ </a:t>
                </a:r>
                <a:r>
                  <a:rPr lang="en-US" altLang="ko-KR" sz="2800"/>
                  <a:t> f(R</a:t>
                </a:r>
                <a:r>
                  <a:rPr lang="en-US" altLang="ko-KR" sz="2800" baseline="-25000"/>
                  <a:t>i-1</a:t>
                </a:r>
                <a:r>
                  <a:rPr lang="en-US" altLang="ko-KR" sz="2800"/>
                  <a:t>, K</a:t>
                </a:r>
                <a:r>
                  <a:rPr lang="en-US" altLang="ko-KR" sz="2800" baseline="-25000"/>
                  <a:t>i</a:t>
                </a:r>
                <a:r>
                  <a:rPr lang="en-US" altLang="ko-KR" sz="2800"/>
                  <a:t>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4189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R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03. DES </a:t>
            </a:r>
            <a:r>
              <a:rPr lang="en-US" altLang="ko-KR" sz="2400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(Data Encryption Standard)</a:t>
            </a:r>
            <a:endParaRPr lang="ko-KR" altLang="en-US" sz="2400" b="1">
              <a:solidFill>
                <a:srgbClr val="2E75B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5CAB5D99-F8AA-49E3-9991-38B2DA16BB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2" y="1605011"/>
            <a:ext cx="11158667" cy="4465851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AutoNum type="circleNumDbPlain" startAt="7"/>
            </a:pP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</a:rPr>
              <a:t>16 round</a:t>
            </a: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까지 진행 후</a:t>
            </a: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800"/>
              <a:t>L</a:t>
            </a:r>
            <a:r>
              <a:rPr lang="en-US" altLang="ko-KR" sz="1800" baseline="-25000"/>
              <a:t>16</a:t>
            </a: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ko-KR" sz="1800"/>
              <a:t>R</a:t>
            </a:r>
            <a:r>
              <a:rPr lang="en-US" altLang="ko-KR" sz="1800" baseline="-25000"/>
              <a:t>16</a:t>
            </a: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 을 교환 후</a:t>
            </a: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</a:rPr>
              <a:t> Final Permutation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       </a:t>
            </a:r>
            <a:r>
              <a:rPr lang="ko-KR" altLang="en-US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>
                <a:latin typeface="Calibri" panose="020F0502020204030204" pitchFamily="34" charset="0"/>
                <a:cs typeface="Calibri" panose="020F0502020204030204" pitchFamily="34" charset="0"/>
              </a:rPr>
              <a:t>Initial Permutation</a:t>
            </a:r>
            <a:r>
              <a:rPr lang="ko-KR" altLang="en-US" sz="1600">
                <a:latin typeface="Calibri" panose="020F0502020204030204" pitchFamily="34" charset="0"/>
                <a:cs typeface="Calibri" panose="020F0502020204030204" pitchFamily="34" charset="0"/>
              </a:rPr>
              <a:t>의 역연산</a:t>
            </a:r>
            <a:endParaRPr lang="en-US" altLang="ko-KR"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405603D-3F0F-4F88-B2D1-C8BD28C2276E}"/>
              </a:ext>
            </a:extLst>
          </p:cNvPr>
          <p:cNvGrpSpPr/>
          <p:nvPr/>
        </p:nvGrpSpPr>
        <p:grpSpPr>
          <a:xfrm>
            <a:off x="658677" y="2963099"/>
            <a:ext cx="11158666" cy="3302196"/>
            <a:chOff x="658677" y="2963099"/>
            <a:chExt cx="10272366" cy="330219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8D0923A-1711-4CCD-A250-41CACAB81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9280" y="2963099"/>
              <a:ext cx="4301763" cy="289645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FD1C47-8244-4A79-A6D4-456D69060578}"/>
                </a:ext>
              </a:extLst>
            </p:cNvPr>
            <p:cNvSpPr txBox="1"/>
            <p:nvPr/>
          </p:nvSpPr>
          <p:spPr>
            <a:xfrm>
              <a:off x="7491103" y="5957518"/>
              <a:ext cx="23077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latin typeface="Calibri" panose="020F0502020204030204" pitchFamily="34" charset="0"/>
                  <a:cs typeface="Calibri" panose="020F0502020204030204" pitchFamily="34" charset="0"/>
                </a:rPr>
                <a:t>Final permutation  : IP</a:t>
              </a:r>
              <a:r>
                <a:rPr lang="en-US" altLang="ko-KR" sz="1400" baseline="30000">
                  <a:latin typeface="Calibri" panose="020F0502020204030204" pitchFamily="34" charset="0"/>
                  <a:cs typeface="Calibri" panose="020F0502020204030204" pitchFamily="34" charset="0"/>
                </a:rPr>
                <a:t>-1</a:t>
              </a:r>
              <a:endParaRPr lang="ko-KR" altLang="en-US" sz="1400" baseline="30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A7EED47-6D4D-435C-8455-20F6CF184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677" y="3541691"/>
              <a:ext cx="5331818" cy="231786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994DBF-A4FF-4954-8A14-B98726FD00F7}"/>
                </a:ext>
              </a:extLst>
            </p:cNvPr>
            <p:cNvSpPr txBox="1"/>
            <p:nvPr/>
          </p:nvSpPr>
          <p:spPr>
            <a:xfrm>
              <a:off x="1799295" y="5916973"/>
              <a:ext cx="2620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latin typeface="Calibri" panose="020F0502020204030204" pitchFamily="34" charset="0"/>
                  <a:cs typeface="Calibri" panose="020F0502020204030204" pitchFamily="34" charset="0"/>
                </a:rPr>
                <a:t>Final permutation </a:t>
              </a:r>
              <a:r>
                <a:rPr lang="ko-KR" altLang="en-US" sz="1400">
                  <a:latin typeface="Calibri" panose="020F0502020204030204" pitchFamily="34" charset="0"/>
                  <a:cs typeface="Calibri" panose="020F0502020204030204" pitchFamily="34" charset="0"/>
                </a:rPr>
                <a:t>비트 교환 예시</a:t>
              </a:r>
              <a:endParaRPr lang="ko-KR" altLang="en-US" sz="1400" baseline="30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2696D3F6-800D-4A5B-9861-C3C0ABBF70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48000"/>
                    </a14:imgEffect>
                  </a14:imgLayer>
                </a14:imgProps>
              </a:ext>
            </a:extLst>
          </a:blip>
          <a:srcRect l="2710" t="76867" r="5691" b="673"/>
          <a:stretch/>
        </p:blipFill>
        <p:spPr>
          <a:xfrm>
            <a:off x="8068825" y="1297234"/>
            <a:ext cx="3624761" cy="1338542"/>
          </a:xfrm>
          <a:prstGeom prst="rect">
            <a:avLst/>
          </a:prstGeom>
          <a:ln w="31750">
            <a:solidFill>
              <a:srgbClr val="2E75B6"/>
            </a:solidFill>
          </a:ln>
        </p:spPr>
      </p:pic>
    </p:spTree>
    <p:extLst>
      <p:ext uri="{BB962C8B-B14F-4D97-AF65-F5344CB8AC3E}">
        <p14:creationId xmlns:p14="http://schemas.microsoft.com/office/powerpoint/2010/main" val="309681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01. Block cipher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altLang="ko-KR"/>
              <a:t>02. Product cipher 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ko-KR"/>
              <a:t>03. DES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ko-KR"/>
              <a:t>04. </a:t>
            </a:r>
            <a:r>
              <a:rPr lang="ko-KR" altLang="en-US"/>
              <a:t>예제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69F9838-ADF0-4A5A-83C6-67CDB83694C8}"/>
              </a:ext>
            </a:extLst>
          </p:cNvPr>
          <p:cNvSpPr/>
          <p:nvPr/>
        </p:nvSpPr>
        <p:spPr>
          <a:xfrm>
            <a:off x="3591611" y="4764493"/>
            <a:ext cx="7739407" cy="9615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598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R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03. DES </a:t>
            </a:r>
            <a:r>
              <a:rPr lang="en-US" altLang="ko-KR" sz="2400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(Data Encryption Standard)</a:t>
            </a:r>
            <a:endParaRPr lang="ko-KR" altLang="en-US" sz="2400" b="1">
              <a:solidFill>
                <a:srgbClr val="2E75B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E9F3FB-1994-4B54-8566-C65DA3BC6D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400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KEY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56</a:t>
            </a:r>
            <a:r>
              <a:rPr lang="ko-KR" altLang="en-US" sz="18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비트</a:t>
            </a: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의 비밀키</a:t>
            </a:r>
            <a:endParaRPr lang="en-US" altLang="ko-KR" sz="1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</a:rPr>
              <a:t>Round-key generator </a:t>
            </a: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에 의해 </a:t>
            </a: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</a:rPr>
              <a:t>56</a:t>
            </a: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비트짜리 주 키</a:t>
            </a: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</a:rPr>
              <a:t>(K)</a:t>
            </a: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에서 </a:t>
            </a: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</a:rPr>
              <a:t>16</a:t>
            </a: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개의 서로 다른 서브키</a:t>
            </a: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</a:rPr>
              <a:t>(K</a:t>
            </a:r>
            <a:r>
              <a:rPr lang="en-US" altLang="ko-KR" sz="1800" baseline="-2500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</a:rPr>
              <a:t> )</a:t>
            </a: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 생성</a:t>
            </a:r>
            <a:endParaRPr lang="en-US" altLang="ko-KR" sz="1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   </a:t>
            </a: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sz="18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각 </a:t>
            </a:r>
            <a:r>
              <a:rPr lang="en-US" altLang="ko-KR" sz="18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round</a:t>
            </a:r>
            <a:r>
              <a:rPr lang="ko-KR" altLang="en-US" sz="18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에서는 </a:t>
            </a:r>
            <a:r>
              <a:rPr lang="en-US" altLang="ko-KR" sz="18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48</a:t>
            </a:r>
            <a:r>
              <a:rPr lang="ko-KR" altLang="en-US" sz="18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비트의 서로 다른 서브키 사용</a:t>
            </a:r>
            <a:endParaRPr lang="en-US" altLang="ko-KR" sz="600">
              <a:solidFill>
                <a:srgbClr val="2E75B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각 </a:t>
            </a: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</a:rPr>
              <a:t>56</a:t>
            </a: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</a:rPr>
              <a:t>bit</a:t>
            </a: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가 서로 다른 </a:t>
            </a: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</a:rPr>
              <a:t>round-key </a:t>
            </a: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에서 사용되도록 설계 </a:t>
            </a:r>
            <a:endParaRPr lang="en-US" altLang="ko-KR" sz="1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각 </a:t>
            </a: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</a:rPr>
              <a:t>bit</a:t>
            </a: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는 거의 </a:t>
            </a: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</a:rPr>
              <a:t>16</a:t>
            </a: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개중 </a:t>
            </a: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</a:rPr>
              <a:t>14</a:t>
            </a: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개 </a:t>
            </a: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</a:rPr>
              <a:t>round-key </a:t>
            </a: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에서 사용</a:t>
            </a:r>
            <a:endParaRPr lang="en-US" altLang="ko-KR" sz="1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복호화 </a:t>
            </a:r>
            <a:r>
              <a:rPr lang="en-US" altLang="ko-KR" sz="18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ko-KR" altLang="en-US" sz="18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암호화 </a:t>
            </a:r>
            <a:r>
              <a:rPr lang="en-US" altLang="ko-KR" sz="1600">
                <a:latin typeface="Calibri" panose="020F0502020204030204" pitchFamily="34" charset="0"/>
                <a:cs typeface="Calibri" panose="020F0502020204030204" pitchFamily="34" charset="0"/>
              </a:rPr>
              <a:t>(feistel </a:t>
            </a:r>
            <a:r>
              <a:rPr lang="ko-KR" altLang="en-US" sz="1600">
                <a:latin typeface="Calibri" panose="020F0502020204030204" pitchFamily="34" charset="0"/>
                <a:cs typeface="Calibri" panose="020F0502020204030204" pitchFamily="34" charset="0"/>
              </a:rPr>
              <a:t>구조</a:t>
            </a:r>
            <a:r>
              <a:rPr lang="en-US" altLang="ko-KR" sz="160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    </a:t>
            </a: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반대의 키스케줄링만 필요 </a:t>
            </a: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sz="18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HW</a:t>
            </a:r>
            <a:r>
              <a:rPr lang="ko-KR" altLang="en-US" sz="18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구현에서의 장점</a:t>
            </a:r>
            <a:endParaRPr lang="en-US" altLang="ko-KR" sz="1800">
              <a:solidFill>
                <a:srgbClr val="2E75B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5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674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R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03. DES </a:t>
            </a:r>
            <a:r>
              <a:rPr lang="en-US" altLang="ko-KR" sz="2400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(Data Encryption Standard)</a:t>
            </a:r>
            <a:endParaRPr lang="ko-KR" altLang="en-US" sz="2400" b="1">
              <a:solidFill>
                <a:srgbClr val="2E75B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5CAB5D99-F8AA-49E3-9991-38B2DA16BB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키 스케줄</a:t>
            </a:r>
            <a:endParaRPr lang="en-US" altLang="ko-KR" sz="2000" b="1">
              <a:solidFill>
                <a:srgbClr val="2E75B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원래의 </a:t>
            </a: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</a:rPr>
              <a:t>56 </a:t>
            </a: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비트 키로부터 </a:t>
            </a:r>
            <a:r>
              <a:rPr lang="en-US" altLang="ko-KR" sz="18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48 </a:t>
            </a:r>
            <a:r>
              <a:rPr lang="ko-KR" altLang="en-US" sz="18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비트인 </a:t>
            </a:r>
            <a:r>
              <a:rPr lang="en-US" altLang="ko-KR" sz="18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16</a:t>
            </a:r>
            <a:r>
              <a:rPr lang="ko-KR" altLang="en-US" sz="18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개의 </a:t>
            </a:r>
            <a:r>
              <a:rPr lang="en-US" altLang="ko-KR" sz="18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round-key</a:t>
            </a:r>
            <a:r>
              <a:rPr lang="ko-KR" altLang="en-US" sz="18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8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altLang="ko-KR" sz="1800" baseline="-250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ko-KR" altLang="en-US" sz="18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유도</a:t>
            </a:r>
            <a:endParaRPr lang="en-US" altLang="ko-KR" sz="1800">
              <a:solidFill>
                <a:srgbClr val="2E75B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</a:rPr>
              <a:t>64 </a:t>
            </a: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비트 </a:t>
            </a:r>
            <a:r>
              <a:rPr lang="en-US" altLang="ko-KR" sz="140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ko-KR" altLang="en-US" sz="1400">
                <a:latin typeface="Calibri" panose="020F0502020204030204" pitchFamily="34" charset="0"/>
                <a:cs typeface="Calibri" panose="020F0502020204030204" pitchFamily="34" charset="0"/>
              </a:rPr>
              <a:t>입력 </a:t>
            </a:r>
            <a:r>
              <a:rPr lang="en-US" altLang="ko-KR" sz="1400">
                <a:latin typeface="Calibri" panose="020F0502020204030204" pitchFamily="34" charset="0"/>
                <a:cs typeface="Calibri" panose="020F0502020204030204" pitchFamily="34" charset="0"/>
              </a:rPr>
              <a:t>key) </a:t>
            </a:r>
            <a:r>
              <a:rPr lang="ko-KR" alt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</a:rPr>
              <a:t>but</a:t>
            </a: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각 </a:t>
            </a: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8</a:t>
            </a: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번째 비트는 앞 </a:t>
            </a: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7 </a:t>
            </a: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비트의 </a:t>
            </a:r>
            <a:r>
              <a:rPr lang="ko-KR" altLang="en-US" sz="18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홀수 패리티 비트</a:t>
            </a: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로 사용 </a:t>
            </a:r>
            <a:endParaRPr lang="en-US" altLang="ko-KR" sz="1800"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     parity bit : </a:t>
            </a: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실제 키 비트 </a:t>
            </a: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X,</a:t>
            </a: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안전성 증대에 영향 </a:t>
            </a: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X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PC-1 : parity bit </a:t>
            </a: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제거 </a:t>
            </a:r>
            <a:endParaRPr lang="en-US" altLang="ko-KR" sz="1800"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    </a:t>
            </a: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8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56</a:t>
            </a:r>
            <a:r>
              <a:rPr lang="ko-KR" altLang="en-US" sz="18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비트로 축소 </a:t>
            </a:r>
            <a:r>
              <a:rPr lang="en-US" altLang="ko-KR" sz="18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6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(parity drop)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</a:rPr>
              <a:t>PC-2 : </a:t>
            </a: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축약 전치 </a:t>
            </a:r>
            <a:endParaRPr lang="en-US" altLang="ko-KR" sz="1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</a:rPr>
              <a:t>56 bit </a:t>
            </a:r>
            <a:r>
              <a:rPr lang="en-US" altLang="ko-KR" sz="140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ko-KR" altLang="en-US" sz="1400">
                <a:latin typeface="Calibri" panose="020F0502020204030204" pitchFamily="34" charset="0"/>
                <a:cs typeface="Calibri" panose="020F0502020204030204" pitchFamily="34" charset="0"/>
              </a:rPr>
              <a:t>입력비트</a:t>
            </a:r>
            <a:r>
              <a:rPr lang="en-US" altLang="ko-KR" sz="140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전치 후</a:t>
            </a: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</a:rPr>
              <a:t> 48 bit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B58280-479D-443D-B3DD-32B9C4EF9B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263" y="3657600"/>
            <a:ext cx="3713019" cy="2461457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464BF0BB-04B8-449F-87C3-443A9D3FF49F}"/>
              </a:ext>
            </a:extLst>
          </p:cNvPr>
          <p:cNvGrpSpPr/>
          <p:nvPr/>
        </p:nvGrpSpPr>
        <p:grpSpPr>
          <a:xfrm>
            <a:off x="8218448" y="1244003"/>
            <a:ext cx="3803833" cy="2140057"/>
            <a:chOff x="1965961" y="-2234846"/>
            <a:chExt cx="7949140" cy="4825229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47E1F2A-3E6D-4469-8D60-437D8E28DE3E}"/>
                </a:ext>
              </a:extLst>
            </p:cNvPr>
            <p:cNvGrpSpPr/>
            <p:nvPr/>
          </p:nvGrpSpPr>
          <p:grpSpPr>
            <a:xfrm>
              <a:off x="1965961" y="-2234846"/>
              <a:ext cx="7949140" cy="4825229"/>
              <a:chOff x="1965961" y="-2234846"/>
              <a:chExt cx="7949140" cy="4825229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B3B92518-C426-4576-84E9-A29078938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5961" y="-2234846"/>
                <a:ext cx="7949140" cy="4825229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651DB9E5-2A02-4103-A375-C9A5B9101A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490" t="5980" r="79634" b="87387"/>
              <a:stretch/>
            </p:blipFill>
            <p:spPr>
              <a:xfrm>
                <a:off x="2423160" y="177768"/>
                <a:ext cx="487680" cy="682757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82961DA-EC24-456F-81A8-CAD2B59C9B0B}"/>
                </a:ext>
              </a:extLst>
            </p:cNvPr>
            <p:cNvSpPr txBox="1"/>
            <p:nvPr/>
          </p:nvSpPr>
          <p:spPr>
            <a:xfrm>
              <a:off x="2127944" y="113120"/>
              <a:ext cx="941328" cy="728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60</a:t>
              </a:r>
              <a:endParaRPr lang="ko-KR" altLang="en-US" sz="1500" b="1">
                <a:solidFill>
                  <a:schemeClr val="tx1">
                    <a:lumMod val="75000"/>
                    <a:lumOff val="2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7676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R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03. DES </a:t>
            </a:r>
            <a:r>
              <a:rPr lang="en-US" altLang="ko-KR" sz="2400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(Data Encryption Standard)</a:t>
            </a:r>
            <a:endParaRPr lang="ko-KR" altLang="en-US" sz="2400" b="1">
              <a:solidFill>
                <a:srgbClr val="2E75B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5CAB5D99-F8AA-49E3-9991-38B2DA16BB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0405" y="1033718"/>
            <a:ext cx="11369675" cy="532975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2000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키 스케줄 과정</a:t>
            </a:r>
            <a:endParaRPr lang="en-US" altLang="ko-KR" sz="2000" b="1">
              <a:solidFill>
                <a:srgbClr val="2E75B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60000"/>
              </a:lnSpc>
              <a:buAutoNum type="circleNumDbPlain"/>
            </a:pP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</a:rPr>
              <a:t>PC -1 </a:t>
            </a:r>
          </a:p>
          <a:p>
            <a:pPr marL="457200" lvl="1" indent="0">
              <a:lnSpc>
                <a:spcPct val="160000"/>
              </a:lnSpc>
              <a:buNone/>
            </a:pPr>
            <a:r>
              <a:rPr lang="en-US" altLang="ko-KR" sz="1600">
                <a:latin typeface="Calibri" panose="020F0502020204030204" pitchFamily="34" charset="0"/>
                <a:cs typeface="Calibri" panose="020F0502020204030204" pitchFamily="34" charset="0"/>
              </a:rPr>
              <a:t>: Parity bit (8 bit) </a:t>
            </a:r>
            <a:r>
              <a:rPr lang="ko-KR" altLang="en-US" sz="1600">
                <a:latin typeface="Calibri" panose="020F0502020204030204" pitchFamily="34" charset="0"/>
                <a:cs typeface="Calibri" panose="020F0502020204030204" pitchFamily="34" charset="0"/>
              </a:rPr>
              <a:t>제거 </a:t>
            </a:r>
            <a:r>
              <a:rPr lang="en-US" altLang="ko-KR" sz="160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sz="1600">
                <a:latin typeface="Calibri" panose="020F0502020204030204" pitchFamily="34" charset="0"/>
                <a:cs typeface="Calibri" panose="020F0502020204030204" pitchFamily="34" charset="0"/>
              </a:rPr>
              <a:t>56</a:t>
            </a:r>
            <a:r>
              <a:rPr lang="ko-KR" altLang="en-US" sz="1600">
                <a:latin typeface="Calibri" panose="020F0502020204030204" pitchFamily="34" charset="0"/>
                <a:cs typeface="Calibri" panose="020F0502020204030204" pitchFamily="34" charset="0"/>
              </a:rPr>
              <a:t>비트 </a:t>
            </a:r>
            <a:endParaRPr lang="en-US" altLang="ko-KR"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60000"/>
              </a:lnSpc>
              <a:buAutoNum type="circleNumDbPlain"/>
            </a:pP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</a:rPr>
              <a:t>56 </a:t>
            </a: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비트 키는 </a:t>
            </a:r>
            <a:r>
              <a:rPr lang="en-US" altLang="ko-KR" sz="18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altLang="ko-KR" sz="1800" baseline="-250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ko-KR" altLang="en-US" sz="18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와 </a:t>
            </a:r>
            <a:r>
              <a:rPr lang="en-US" altLang="ko-KR" sz="18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altLang="ko-KR" sz="1800" baseline="-250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ko-KR" altLang="en-US" sz="18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로 반으로 나뉨 </a:t>
            </a:r>
            <a:endParaRPr lang="en-US" altLang="ko-KR" sz="1800">
              <a:solidFill>
                <a:srgbClr val="2E75B6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60000"/>
              </a:lnSpc>
              <a:buAutoNum type="circleNumDbPlain"/>
            </a:pP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각 </a:t>
            </a: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28 </a:t>
            </a: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비트는 순환 </a:t>
            </a: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: round</a:t>
            </a: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별 규칙따라 </a:t>
            </a:r>
            <a:r>
              <a:rPr lang="ko-KR" altLang="en-US" sz="18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왼쪽으로 순환 이동 </a:t>
            </a:r>
            <a:endParaRPr lang="en-US" altLang="ko-KR" sz="1800">
              <a:solidFill>
                <a:srgbClr val="2E75B6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457200" lvl="1" indent="0">
              <a:lnSpc>
                <a:spcPct val="160000"/>
              </a:lnSpc>
              <a:buNone/>
            </a:pPr>
            <a:r>
              <a:rPr lang="en-US" altLang="ko-KR" sz="160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: </a:t>
            </a:r>
            <a:r>
              <a:rPr lang="en-US" altLang="ko-KR" sz="16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i = 1,2,9,16 </a:t>
            </a:r>
            <a:r>
              <a:rPr lang="ko-KR" altLang="en-US" sz="16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4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(</a:t>
            </a:r>
            <a:r>
              <a:rPr lang="ko-KR" altLang="en-US" sz="14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왼쪽으로 </a:t>
            </a:r>
            <a:r>
              <a:rPr lang="en-US" altLang="ko-KR" sz="14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1 </a:t>
            </a:r>
            <a:r>
              <a:rPr lang="ko-KR" altLang="en-US" sz="14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비트</a:t>
            </a:r>
            <a:r>
              <a:rPr lang="en-US" altLang="ko-KR" sz="14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)</a:t>
            </a:r>
            <a:r>
              <a:rPr lang="ko-KR" altLang="en-US" sz="16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  </a:t>
            </a:r>
            <a:r>
              <a:rPr lang="en-US" altLang="ko-KR" sz="160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&amp;  </a:t>
            </a:r>
            <a:r>
              <a:rPr lang="ko-KR" altLang="en-US" sz="16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나머지 </a:t>
            </a:r>
            <a:r>
              <a:rPr lang="en-US" altLang="ko-KR" sz="16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round </a:t>
            </a:r>
            <a:r>
              <a:rPr lang="en-US" altLang="ko-KR" sz="14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(</a:t>
            </a:r>
            <a:r>
              <a:rPr lang="ko-KR" altLang="en-US" sz="14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왼쪽 </a:t>
            </a:r>
            <a:r>
              <a:rPr lang="en-US" altLang="ko-KR" sz="14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2 </a:t>
            </a:r>
            <a:r>
              <a:rPr lang="ko-KR" altLang="en-US" sz="14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비트</a:t>
            </a:r>
            <a:r>
              <a:rPr lang="en-US" altLang="ko-KR" sz="14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)</a:t>
            </a:r>
            <a:endParaRPr lang="en-US" altLang="ko-KR" sz="1600">
              <a:solidFill>
                <a:srgbClr val="2E75B6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60000"/>
              </a:lnSpc>
              <a:buAutoNum type="circleNumDbPlain" startAt="3"/>
            </a:pP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순환 위치의 수 </a:t>
            </a: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</a:rPr>
              <a:t>((4</a:t>
            </a: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</a:rPr>
              <a:t>1) + (12</a:t>
            </a: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</a:rPr>
              <a:t>2)) =</a:t>
            </a: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28 </a:t>
            </a: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altLang="ko-KR" sz="2000" baseline="-250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ko-KR" sz="20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C</a:t>
            </a:r>
            <a:r>
              <a:rPr lang="en-US" altLang="ko-KR" sz="2000" baseline="-250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16</a:t>
            </a:r>
            <a:r>
              <a:rPr lang="en-US" altLang="ko-KR" sz="20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D</a:t>
            </a:r>
            <a:r>
              <a:rPr lang="en-US" altLang="ko-KR" sz="2000" baseline="-250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ko-KR" sz="20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D</a:t>
            </a:r>
            <a:r>
              <a:rPr lang="en-US" altLang="ko-KR" sz="2000" baseline="-250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16</a:t>
            </a:r>
            <a:r>
              <a:rPr lang="en-US" altLang="ko-KR" sz="20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????</a:t>
            </a:r>
            <a:endParaRPr lang="en-US" altLang="ko-KR" sz="1800">
              <a:solidFill>
                <a:srgbClr val="2E75B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lnSpc>
                <a:spcPct val="160000"/>
              </a:lnSpc>
              <a:buNone/>
            </a:pPr>
            <a:r>
              <a:rPr lang="en-US" altLang="ko-KR" sz="160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: </a:t>
            </a:r>
            <a:r>
              <a:rPr lang="ko-KR" altLang="en-US" sz="1600">
                <a:latin typeface="Calibri" panose="020F0502020204030204" pitchFamily="34" charset="0"/>
                <a:cs typeface="Calibri" panose="020F0502020204030204" pitchFamily="34" charset="0"/>
              </a:rPr>
              <a:t>복호화 키스케줄링에 유용 </a:t>
            </a:r>
            <a:endParaRPr lang="en-US" altLang="ko-KR"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60000"/>
              </a:lnSpc>
              <a:buAutoNum type="circleNumDbPlain" startAt="4"/>
            </a:pP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</a:rPr>
              <a:t>PC-2 </a:t>
            </a:r>
          </a:p>
          <a:p>
            <a:pPr marL="457200" lvl="1" indent="0">
              <a:lnSpc>
                <a:spcPct val="160000"/>
              </a:lnSpc>
              <a:buNone/>
            </a:pPr>
            <a:r>
              <a:rPr lang="en-US" altLang="ko-KR" sz="1600">
                <a:latin typeface="Calibri" panose="020F0502020204030204" pitchFamily="34" charset="0"/>
                <a:cs typeface="Calibri" panose="020F0502020204030204" pitchFamily="34" charset="0"/>
              </a:rPr>
              <a:t>: 48 </a:t>
            </a:r>
            <a:r>
              <a:rPr lang="ko-KR" altLang="en-US" sz="1600">
                <a:latin typeface="Calibri" panose="020F0502020204030204" pitchFamily="34" charset="0"/>
                <a:cs typeface="Calibri" panose="020F0502020204030204" pitchFamily="34" charset="0"/>
              </a:rPr>
              <a:t>비트 </a:t>
            </a:r>
            <a:r>
              <a:rPr lang="en-US" altLang="ko-KR" sz="1600">
                <a:latin typeface="Calibri" panose="020F0502020204030204" pitchFamily="34" charset="0"/>
                <a:cs typeface="Calibri" panose="020F0502020204030204" pitchFamily="34" charset="0"/>
              </a:rPr>
              <a:t>round-key (K</a:t>
            </a:r>
            <a:r>
              <a:rPr lang="en-US" altLang="ko-KR" sz="1600" baseline="-2500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ko-KR" sz="160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ko-KR" altLang="en-US" sz="1600">
                <a:latin typeface="Calibri" panose="020F0502020204030204" pitchFamily="34" charset="0"/>
                <a:cs typeface="Calibri" panose="020F0502020204030204" pitchFamily="34" charset="0"/>
              </a:rPr>
              <a:t> 유도 위해 입력비트</a:t>
            </a:r>
            <a:r>
              <a:rPr lang="en-US" altLang="ko-KR" sz="1600">
                <a:latin typeface="Calibri" panose="020F0502020204030204" pitchFamily="34" charset="0"/>
                <a:cs typeface="Calibri" panose="020F0502020204030204" pitchFamily="34" charset="0"/>
              </a:rPr>
              <a:t>(C</a:t>
            </a:r>
            <a:r>
              <a:rPr lang="en-US" altLang="ko-KR" sz="1600" baseline="-2500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ko-KR" sz="160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ko-KR" altLang="en-US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altLang="ko-KR" sz="1600" baseline="-2500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ko-KR" sz="1600">
                <a:latin typeface="Calibri" panose="020F0502020204030204" pitchFamily="34" charset="0"/>
                <a:cs typeface="Calibri" panose="020F0502020204030204" pitchFamily="34" charset="0"/>
              </a:rPr>
              <a:t> )</a:t>
            </a:r>
            <a:r>
              <a:rPr lang="ko-KR" altLang="en-US" sz="1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sz="1600">
                <a:latin typeface="Calibri" panose="020F0502020204030204" pitchFamily="34" charset="0"/>
                <a:cs typeface="Calibri" panose="020F0502020204030204" pitchFamily="34" charset="0"/>
              </a:rPr>
              <a:t>전치</a:t>
            </a:r>
            <a:endParaRPr lang="en-US" altLang="ko-KR"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lnSpc>
                <a:spcPct val="160000"/>
              </a:lnSpc>
              <a:buNone/>
            </a:pPr>
            <a:r>
              <a:rPr lang="en-US" altLang="ko-KR" sz="160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   </a:t>
            </a:r>
            <a:r>
              <a:rPr lang="en-US" altLang="ko-KR" sz="160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r>
              <a:rPr lang="ko-KR" altLang="en-US" sz="1600">
                <a:latin typeface="Calibri" panose="020F0502020204030204" pitchFamily="34" charset="0"/>
                <a:cs typeface="Calibri" panose="020F0502020204030204" pitchFamily="34" charset="0"/>
              </a:rPr>
              <a:t>개 제거 </a:t>
            </a:r>
            <a:r>
              <a:rPr lang="en-US" altLang="ko-KR" sz="1400">
                <a:latin typeface="Calibri" panose="020F0502020204030204" pitchFamily="34" charset="0"/>
                <a:cs typeface="Calibri" panose="020F0502020204030204" pitchFamily="34" charset="0"/>
              </a:rPr>
              <a:t>(56 </a:t>
            </a:r>
            <a:r>
              <a:rPr lang="en-US" altLang="ko-KR" sz="140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altLang="ko-KR" sz="1400">
                <a:latin typeface="Calibri" panose="020F0502020204030204" pitchFamily="34" charset="0"/>
                <a:cs typeface="Calibri" panose="020F0502020204030204" pitchFamily="34" charset="0"/>
              </a:rPr>
              <a:t> 48 </a:t>
            </a:r>
            <a:r>
              <a:rPr lang="ko-KR" altLang="en-US" sz="1400">
                <a:latin typeface="Calibri" panose="020F0502020204030204" pitchFamily="34" charset="0"/>
                <a:cs typeface="Calibri" panose="020F0502020204030204" pitchFamily="34" charset="0"/>
              </a:rPr>
              <a:t>비트</a:t>
            </a:r>
            <a:r>
              <a:rPr lang="en-US" altLang="ko-KR" sz="140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altLang="ko-KR"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⑤   </a:t>
            </a: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altLang="ko-KR" sz="1800" baseline="-2500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</a:rPr>
              <a:t>: 48 bit</a:t>
            </a: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의 </a:t>
            </a: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</a:rPr>
              <a:t>round-key </a:t>
            </a: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생성 </a:t>
            </a:r>
            <a:r>
              <a:rPr lang="ko-KR" altLang="en-US" sz="1800" baseline="-250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ko-KR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CEAB1E5-3125-419C-9CD2-9632E9C54841}"/>
              </a:ext>
            </a:extLst>
          </p:cNvPr>
          <p:cNvGrpSpPr/>
          <p:nvPr/>
        </p:nvGrpSpPr>
        <p:grpSpPr>
          <a:xfrm>
            <a:off x="7814930" y="1229487"/>
            <a:ext cx="4229099" cy="5160680"/>
            <a:chOff x="7409470" y="1296310"/>
            <a:chExt cx="4370612" cy="488975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0061C2B-89F0-4EBC-9522-600199856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9470" y="1296310"/>
              <a:ext cx="4370612" cy="488975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CE6B28-8A24-4366-8DBE-5ED292BCBFB4}"/>
                </a:ext>
              </a:extLst>
            </p:cNvPr>
            <p:cNvSpPr txBox="1"/>
            <p:nvPr/>
          </p:nvSpPr>
          <p:spPr>
            <a:xfrm>
              <a:off x="8400601" y="2423150"/>
              <a:ext cx="1430261" cy="379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② </a:t>
              </a:r>
              <a:r>
                <a:rPr lang="ko-KR" altLang="en-US" sz="1600" b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반 나눔</a:t>
              </a:r>
              <a:endParaRPr lang="ko-KR" altLang="en-US" sz="20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F06837-026F-44CA-AEDF-2C221C5E7050}"/>
                </a:ext>
              </a:extLst>
            </p:cNvPr>
            <p:cNvSpPr txBox="1"/>
            <p:nvPr/>
          </p:nvSpPr>
          <p:spPr>
            <a:xfrm>
              <a:off x="8186755" y="3055292"/>
              <a:ext cx="1681815" cy="379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③ </a:t>
              </a:r>
              <a:r>
                <a:rPr lang="ko-KR" altLang="en-US" sz="1600" b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왼쪽 순환</a:t>
              </a:r>
              <a:endParaRPr lang="ko-KR" altLang="en-US" sz="20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4B3CDA-30BB-4A94-BD09-92149126F372}"/>
                </a:ext>
              </a:extLst>
            </p:cNvPr>
            <p:cNvSpPr txBox="1"/>
            <p:nvPr/>
          </p:nvSpPr>
          <p:spPr>
            <a:xfrm>
              <a:off x="8194212" y="3431438"/>
              <a:ext cx="17495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④ </a:t>
              </a:r>
              <a:r>
                <a:rPr lang="en-US" altLang="ko-KR" sz="1600" b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PC-2</a:t>
              </a:r>
              <a:endParaRPr lang="ko-KR" altLang="en-US" sz="20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5CAE86-6861-49F0-8437-970A5FCA6424}"/>
                </a:ext>
              </a:extLst>
            </p:cNvPr>
            <p:cNvSpPr txBox="1"/>
            <p:nvPr/>
          </p:nvSpPr>
          <p:spPr>
            <a:xfrm>
              <a:off x="7432790" y="4086459"/>
              <a:ext cx="2166357" cy="379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⑤ </a:t>
              </a:r>
              <a:r>
                <a:rPr lang="en-US" altLang="ko-KR" b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48-bit</a:t>
              </a:r>
              <a:r>
                <a:rPr lang="en-US" altLang="ko-KR" sz="2000" b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1600" b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round-key</a:t>
              </a:r>
              <a:endParaRPr lang="ko-KR" altLang="en-US" sz="20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597B399-EDC8-4474-A005-92FC9EC67D6C}"/>
              </a:ext>
            </a:extLst>
          </p:cNvPr>
          <p:cNvSpPr txBox="1"/>
          <p:nvPr/>
        </p:nvSpPr>
        <p:spPr>
          <a:xfrm>
            <a:off x="8146473" y="1911695"/>
            <a:ext cx="2016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① </a:t>
            </a:r>
            <a:r>
              <a:rPr lang="en-US" altLang="ko-KR" sz="16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parity bit </a:t>
            </a:r>
            <a:r>
              <a:rPr lang="ko-KR" altLang="en-US" sz="16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제거</a:t>
            </a:r>
            <a:endParaRPr lang="ko-KR" altLang="en-US" sz="2000" b="1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AAA37115-C5B9-4692-9AFE-F44D724BF22E}"/>
              </a:ext>
            </a:extLst>
          </p:cNvPr>
          <p:cNvSpPr/>
          <p:nvPr/>
        </p:nvSpPr>
        <p:spPr>
          <a:xfrm>
            <a:off x="7938655" y="3882950"/>
            <a:ext cx="292877" cy="259577"/>
          </a:xfrm>
          <a:prstGeom prst="frame">
            <a:avLst>
              <a:gd name="adj1" fmla="val 125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004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R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03. DES </a:t>
            </a:r>
            <a:r>
              <a:rPr lang="en-US" altLang="ko-KR" sz="2400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(Data Encryption Standard)</a:t>
            </a:r>
            <a:endParaRPr lang="ko-KR" altLang="en-US" sz="2400" b="1">
              <a:solidFill>
                <a:srgbClr val="2E75B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5CAB5D99-F8AA-49E3-9991-38B2DA16BB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안전성</a:t>
            </a:r>
            <a:endParaRPr lang="en-US" altLang="ko-KR" sz="2000" b="1">
              <a:solidFill>
                <a:srgbClr val="2E75B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>
                <a:latin typeface="Calibri" panose="020F0502020204030204" pitchFamily="34" charset="0"/>
                <a:cs typeface="Calibri" panose="020F0502020204030204" pitchFamily="34" charset="0"/>
              </a:rPr>
              <a:t>Avalance Effect (</a:t>
            </a:r>
            <a:r>
              <a:rPr lang="ko-KR" altLang="en-US" sz="1600">
                <a:latin typeface="Calibri" panose="020F0502020204030204" pitchFamily="34" charset="0"/>
                <a:cs typeface="Calibri" panose="020F0502020204030204" pitchFamily="34" charset="0"/>
              </a:rPr>
              <a:t>쇄도효과</a:t>
            </a:r>
            <a:r>
              <a:rPr lang="en-US" altLang="ko-KR" sz="1600">
                <a:latin typeface="Calibri" panose="020F0502020204030204" pitchFamily="34" charset="0"/>
                <a:cs typeface="Calibri" panose="020F0502020204030204" pitchFamily="34" charset="0"/>
              </a:rPr>
              <a:t>) &amp; Completeness (</a:t>
            </a:r>
            <a:r>
              <a:rPr lang="ko-KR" altLang="en-US" sz="1600">
                <a:latin typeface="Calibri" panose="020F0502020204030204" pitchFamily="34" charset="0"/>
                <a:cs typeface="Calibri" panose="020F0502020204030204" pitchFamily="34" charset="0"/>
              </a:rPr>
              <a:t>완비성</a:t>
            </a:r>
            <a:r>
              <a:rPr lang="en-US" altLang="ko-KR" sz="160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ko-KR" altLang="en-US" sz="1600">
                <a:latin typeface="Calibri" panose="020F0502020204030204" pitchFamily="34" charset="0"/>
                <a:cs typeface="Calibri" panose="020F0502020204030204" pitchFamily="34" charset="0"/>
              </a:rPr>
              <a:t> 이 높아 암호문에서 평문 추론 어려움 </a:t>
            </a:r>
            <a:endParaRPr lang="en-US" altLang="ko-KR"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200"/>
              <a:t>** </a:t>
            </a:r>
            <a:r>
              <a:rPr lang="en-US" altLang="ko-KR" sz="1200"/>
              <a:t>Avalance Effect : </a:t>
            </a:r>
            <a:r>
              <a:rPr lang="ko-KR" altLang="en-US" sz="1200"/>
              <a:t>평문 또는 키 값의 작은 변화가 암호문에는 매우 큰 변화를 가져오는 성질</a:t>
            </a:r>
            <a:endParaRPr lang="en-US" altLang="ko-KR" sz="120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200"/>
              <a:t>** </a:t>
            </a:r>
            <a:r>
              <a:rPr lang="en-US" altLang="ko-KR" sz="1200"/>
              <a:t>Completeness : </a:t>
            </a:r>
            <a:r>
              <a:rPr lang="ko-KR" altLang="en-US" sz="1200"/>
              <a:t>암호문의 각 비트가 평문의 많은 비트들에 의존</a:t>
            </a:r>
            <a:endParaRPr lang="en-US" altLang="ko-KR" sz="1200"/>
          </a:p>
          <a:p>
            <a:pPr marL="0" indent="0">
              <a:lnSpc>
                <a:spcPct val="150000"/>
              </a:lnSpc>
              <a:buNone/>
            </a:pPr>
            <a:endParaRPr lang="ko-KR" altLang="en-US" sz="60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But </a:t>
            </a:r>
            <a:r>
              <a:rPr lang="ko-KR" altLang="en-US" sz="1800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소모적 키탐색</a:t>
            </a:r>
            <a:r>
              <a:rPr lang="en-US" altLang="ko-KR" sz="1800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ko-KR" altLang="en-US" sz="1800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무작위 공격</a:t>
            </a:r>
            <a:r>
              <a:rPr lang="en-US" altLang="ko-KR" sz="1800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ko-KR" altLang="en-US" sz="1800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에 취약</a:t>
            </a:r>
            <a:endParaRPr lang="en-US" altLang="ko-KR" sz="1800" b="1">
              <a:solidFill>
                <a:srgbClr val="2E75B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600" b="1">
              <a:solidFill>
                <a:srgbClr val="2E75B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>
                <a:latin typeface="Calibri" panose="020F0502020204030204" pitchFamily="34" charset="0"/>
                <a:cs typeface="Calibri" panose="020F0502020204030204" pitchFamily="34" charset="0"/>
              </a:rPr>
              <a:t>56 </a:t>
            </a:r>
            <a:r>
              <a:rPr lang="ko-KR" altLang="en-US" sz="1600">
                <a:latin typeface="Calibri" panose="020F0502020204030204" pitchFamily="34" charset="0"/>
                <a:cs typeface="Calibri" panose="020F0502020204030204" pitchFamily="34" charset="0"/>
              </a:rPr>
              <a:t>비트의 키 사용 </a:t>
            </a:r>
            <a:r>
              <a:rPr lang="en-US" altLang="ko-KR" sz="160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altLang="ko-KR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sz="16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키 공간 크기</a:t>
            </a:r>
            <a:r>
              <a:rPr lang="en-US" altLang="ko-KR" sz="16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(2</a:t>
            </a:r>
            <a:r>
              <a:rPr lang="en-US" altLang="ko-KR" sz="1600" baseline="300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56</a:t>
            </a:r>
            <a:r>
              <a:rPr lang="en-US" altLang="ko-KR" sz="16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ko-KR" altLang="en-US" sz="16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가 너무 작아 </a:t>
            </a:r>
            <a:r>
              <a:rPr lang="ko-KR" altLang="en-US" sz="1600">
                <a:latin typeface="Calibri" panose="020F0502020204030204" pitchFamily="34" charset="0"/>
                <a:cs typeface="Calibri" panose="020F0502020204030204" pitchFamily="34" charset="0"/>
              </a:rPr>
              <a:t>현대에는 안전하지 않음 </a:t>
            </a:r>
            <a:endParaRPr lang="en-US" altLang="ko-KR"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60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중요 정보의 암호화에는 사용할 수 없어짐</a:t>
            </a:r>
            <a:r>
              <a:rPr lang="ko-KR" altLang="en-US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ko-KR"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600">
                <a:latin typeface="Calibri" panose="020F0502020204030204" pitchFamily="34" charset="0"/>
                <a:cs typeface="Calibri" panose="020F0502020204030204" pitchFamily="34" charset="0"/>
              </a:rPr>
              <a:t>단일 </a:t>
            </a:r>
            <a:r>
              <a:rPr lang="en-US" altLang="ko-KR" sz="1600">
                <a:latin typeface="Calibri" panose="020F0502020204030204" pitchFamily="34" charset="0"/>
                <a:cs typeface="Calibri" panose="020F0502020204030204" pitchFamily="34" charset="0"/>
              </a:rPr>
              <a:t>DES</a:t>
            </a:r>
            <a:r>
              <a:rPr lang="ko-KR" altLang="en-US" sz="1600">
                <a:latin typeface="Calibri" panose="020F0502020204030204" pitchFamily="34" charset="0"/>
                <a:cs typeface="Calibri" panose="020F0502020204030204" pitchFamily="34" charset="0"/>
              </a:rPr>
              <a:t>는 </a:t>
            </a:r>
            <a:r>
              <a:rPr lang="ko-KR" altLang="en-US" sz="16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단기적 안전성 </a:t>
            </a:r>
            <a:r>
              <a:rPr lang="ko-KR" altLang="en-US" sz="1600">
                <a:latin typeface="Calibri" panose="020F0502020204030204" pitchFamily="34" charset="0"/>
                <a:cs typeface="Calibri" panose="020F0502020204030204" pitchFamily="34" charset="0"/>
              </a:rPr>
              <a:t>필요 시</a:t>
            </a:r>
            <a:r>
              <a:rPr lang="en-US" altLang="ko-KR" sz="1600">
                <a:latin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ko-KR" altLang="en-US" sz="1600">
                <a:latin typeface="Calibri" panose="020F0502020204030204" pitchFamily="34" charset="0"/>
                <a:cs typeface="Calibri" panose="020F0502020204030204" pitchFamily="34" charset="0"/>
              </a:rPr>
              <a:t>암호화된 </a:t>
            </a:r>
            <a:r>
              <a:rPr lang="ko-KR" altLang="en-US" sz="16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데이터 가치가 매우 낮은 분야</a:t>
            </a:r>
            <a:r>
              <a:rPr lang="ko-KR" altLang="en-US" sz="1600">
                <a:latin typeface="Calibri" panose="020F0502020204030204" pitchFamily="34" charset="0"/>
                <a:cs typeface="Calibri" panose="020F0502020204030204" pitchFamily="34" charset="0"/>
              </a:rPr>
              <a:t>에 사용</a:t>
            </a:r>
            <a:endParaRPr lang="en-US" altLang="ko-KR"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1600">
                <a:latin typeface="Calibri" panose="020F0502020204030204" pitchFamily="34" charset="0"/>
                <a:cs typeface="Calibri" panose="020F0502020204030204" pitchFamily="34" charset="0"/>
              </a:rPr>
              <a:t>AES</a:t>
            </a:r>
            <a:r>
              <a:rPr lang="ko-KR" altLang="en-US" sz="1600">
                <a:latin typeface="Calibri" panose="020F0502020204030204" pitchFamily="34" charset="0"/>
                <a:cs typeface="Calibri" panose="020F0502020204030204" pitchFamily="34" charset="0"/>
              </a:rPr>
              <a:t>의 적용 전까지 </a:t>
            </a:r>
            <a:r>
              <a:rPr lang="en-US" altLang="ko-KR" sz="1600">
                <a:latin typeface="Calibri" panose="020F0502020204030204" pitchFamily="34" charset="0"/>
                <a:cs typeface="Calibri" panose="020F0502020204030204" pitchFamily="34" charset="0"/>
              </a:rPr>
              <a:t>3DES </a:t>
            </a:r>
            <a:r>
              <a:rPr lang="ko-KR" altLang="en-US" sz="1600">
                <a:latin typeface="Calibri" panose="020F0502020204030204" pitchFamily="34" charset="0"/>
                <a:cs typeface="Calibri" panose="020F0502020204030204" pitchFamily="34" charset="0"/>
              </a:rPr>
              <a:t>사용</a:t>
            </a:r>
            <a:endParaRPr lang="en-US" altLang="ko-KR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170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65CCB68-265B-4A9A-A6BA-B12572E5BE62}"/>
              </a:ext>
            </a:extLst>
          </p:cNvPr>
          <p:cNvGrpSpPr/>
          <p:nvPr/>
        </p:nvGrpSpPr>
        <p:grpSpPr>
          <a:xfrm>
            <a:off x="2620651" y="1423448"/>
            <a:ext cx="6674178" cy="3195686"/>
            <a:chOff x="2620651" y="1423448"/>
            <a:chExt cx="6674178" cy="319568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419A5B7-3CF4-4223-89C1-974793E3BE5C}"/>
                </a:ext>
              </a:extLst>
            </p:cNvPr>
            <p:cNvSpPr/>
            <p:nvPr/>
          </p:nvSpPr>
          <p:spPr>
            <a:xfrm>
              <a:off x="2620651" y="1423448"/>
              <a:ext cx="6674178" cy="31956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79000B-F6F9-4867-AA5C-F00D9F949A8E}"/>
                </a:ext>
              </a:extLst>
            </p:cNvPr>
            <p:cNvSpPr txBox="1"/>
            <p:nvPr/>
          </p:nvSpPr>
          <p:spPr>
            <a:xfrm>
              <a:off x="3711123" y="2867510"/>
              <a:ext cx="452863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b="1">
                  <a:solidFill>
                    <a:srgbClr val="2E75B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04. DES </a:t>
              </a:r>
              <a:r>
                <a:rPr lang="ko-KR" altLang="en-US" sz="4000" b="1">
                  <a:solidFill>
                    <a:srgbClr val="2E75B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예제</a:t>
              </a:r>
              <a:endParaRPr lang="ko-KR" altLang="en-US" sz="4400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3055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R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04. DES </a:t>
            </a:r>
            <a:r>
              <a:rPr lang="ko-KR" altLang="en-US" sz="2400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예제</a:t>
            </a:r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5CAB5D99-F8AA-49E3-9991-38B2DA16BB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ko-KR" sz="2000" b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lang="ko-KR" altLang="en-US" sz="2000" b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ko-KR" sz="2000" b="1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altLang="ko-KR" sz="200" b="1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Key = HANSUNG : 8</a:t>
            </a:r>
            <a:r>
              <a:rPr lang="ko-KR" altLang="en-US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</a:t>
            </a:r>
            <a:r>
              <a:rPr lang="ko-KR" altLang="en-US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lang="ko-KR" altLang="en-US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개 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56</a:t>
            </a:r>
            <a:r>
              <a:rPr lang="ko-KR" altLang="en-US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</a:t>
            </a:r>
          </a:p>
          <a:p>
            <a:pPr marL="0" indent="0">
              <a:buNone/>
            </a:pP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: 01110010 01100101 01111000 10000011 10000101 01111000 01110001</a:t>
            </a:r>
          </a:p>
          <a:p>
            <a:pPr marL="0" indent="0">
              <a:buNone/>
            </a:pPr>
            <a:endParaRPr lang="en-US" altLang="ko-KR" sz="10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Parity</a:t>
            </a:r>
            <a:r>
              <a:rPr lang="ko-KR" altLang="en-US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</a:t>
            </a:r>
            <a:r>
              <a:rPr lang="ko-KR" altLang="en-US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추가 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8</a:t>
            </a:r>
            <a:r>
              <a:rPr lang="ko-KR" altLang="en-US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</a:t>
            </a:r>
            <a:r>
              <a:rPr lang="ko-KR" altLang="en-US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r>
              <a:rPr lang="ko-KR" altLang="en-US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개 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64</a:t>
            </a:r>
            <a:r>
              <a:rPr lang="ko-KR" altLang="en-US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</a:t>
            </a:r>
          </a:p>
          <a:p>
            <a:pPr marL="0" indent="0">
              <a:buNone/>
            </a:pP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: 01110010 00110011 01011111 00010001 00111001 00101011 11100001 11100010</a:t>
            </a:r>
          </a:p>
          <a:p>
            <a:pPr marL="0" indent="0">
              <a:buNone/>
            </a:pPr>
            <a:endParaRPr lang="en-US" altLang="ko-KR" sz="10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PC-1 </a:t>
            </a:r>
            <a:r>
              <a:rPr lang="ko-KR" altLang="en-US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적용</a:t>
            </a:r>
            <a:endParaRPr lang="en-US" altLang="ko-KR" sz="14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: 11000000 11000101 11110011 00011111 01110000 01000011 01001111 </a:t>
            </a:r>
            <a:r>
              <a:rPr lang="en-US" altLang="ko-KR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(56bit)</a:t>
            </a:r>
            <a:endParaRPr lang="en-US" altLang="ko-KR" sz="14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10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lang="ko-KR" altLang="en-US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반으로 나눔 </a:t>
            </a:r>
            <a:endParaRPr lang="en-US" altLang="ko-KR" sz="14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: C</a:t>
            </a:r>
            <a:r>
              <a:rPr lang="en-US" altLang="ko-KR" sz="1400" baseline="-25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11000000 11000101 11110011 0001 </a:t>
            </a:r>
            <a:r>
              <a:rPr lang="en-US" altLang="ko-KR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(28bit)</a:t>
            </a:r>
            <a:endParaRPr lang="en-US" altLang="ko-KR" sz="14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: D</a:t>
            </a:r>
            <a:r>
              <a:rPr lang="en-US" altLang="ko-KR" sz="1400" baseline="-25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11110111 00000100 00110100 1111 </a:t>
            </a:r>
            <a:r>
              <a:rPr lang="en-US" altLang="ko-KR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(28bit)</a:t>
            </a:r>
          </a:p>
          <a:p>
            <a:pPr marL="0" indent="0">
              <a:buNone/>
            </a:pPr>
            <a:endParaRPr lang="en-US" altLang="ko-KR" sz="2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14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7BE7A9-0A21-44A2-BE7E-961EA7870975}"/>
              </a:ext>
            </a:extLst>
          </p:cNvPr>
          <p:cNvGrpSpPr/>
          <p:nvPr/>
        </p:nvGrpSpPr>
        <p:grpSpPr>
          <a:xfrm>
            <a:off x="7300632" y="3876375"/>
            <a:ext cx="4333658" cy="2437409"/>
            <a:chOff x="7355766" y="1206729"/>
            <a:chExt cx="4424314" cy="29467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26EAC76-9DB4-422B-8333-E42DF921CF5C}"/>
                </a:ext>
              </a:extLst>
            </p:cNvPr>
            <p:cNvGrpSpPr/>
            <p:nvPr/>
          </p:nvGrpSpPr>
          <p:grpSpPr>
            <a:xfrm>
              <a:off x="7355766" y="1206729"/>
              <a:ext cx="4424314" cy="2587217"/>
              <a:chOff x="1965961" y="-2234846"/>
              <a:chExt cx="7949140" cy="4825229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9558477-5197-457F-893A-B5122D90D6B7}"/>
                  </a:ext>
                </a:extLst>
              </p:cNvPr>
              <p:cNvGrpSpPr/>
              <p:nvPr/>
            </p:nvGrpSpPr>
            <p:grpSpPr>
              <a:xfrm>
                <a:off x="1965961" y="-2234846"/>
                <a:ext cx="7949140" cy="4825229"/>
                <a:chOff x="1965961" y="-2234846"/>
                <a:chExt cx="7949140" cy="4825229"/>
              </a:xfrm>
            </p:grpSpPr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AAFC7BF4-CC78-44D8-9D84-9444F61A38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65961" y="-2234846"/>
                  <a:ext cx="7949140" cy="4825229"/>
                </a:xfrm>
                <a:prstGeom prst="rect">
                  <a:avLst/>
                </a:prstGeom>
              </p:spPr>
            </p:pic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8EEFB9C8-105A-44A0-8078-7B8FAE9C59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490" t="5980" r="79634" b="87387"/>
                <a:stretch/>
              </p:blipFill>
              <p:spPr>
                <a:xfrm>
                  <a:off x="2423160" y="177768"/>
                  <a:ext cx="487680" cy="682757"/>
                </a:xfrm>
                <a:prstGeom prst="rect">
                  <a:avLst/>
                </a:prstGeom>
              </p:spPr>
            </p:pic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387B72-45DA-4045-9ED3-BE9A7FB6DC15}"/>
                  </a:ext>
                </a:extLst>
              </p:cNvPr>
              <p:cNvSpPr txBox="1"/>
              <p:nvPr/>
            </p:nvSpPr>
            <p:spPr>
              <a:xfrm>
                <a:off x="2127944" y="113120"/>
                <a:ext cx="941328" cy="728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</a:rPr>
                  <a:t>60</a:t>
                </a:r>
                <a:endParaRPr lang="ko-KR" altLang="en-US" sz="15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1E6C842-D238-4B9F-AF62-D7D612E7019F}"/>
                </a:ext>
              </a:extLst>
            </p:cNvPr>
            <p:cNvSpPr txBox="1"/>
            <p:nvPr/>
          </p:nvSpPr>
          <p:spPr>
            <a:xfrm>
              <a:off x="8507408" y="3876430"/>
              <a:ext cx="21210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r>
                <a:rPr lang="ko-KR" altLang="en-US" sz="1200">
                  <a:latin typeface="Calibri" panose="020F0502020204030204" pitchFamily="34" charset="0"/>
                  <a:cs typeface="Calibri" panose="020F0502020204030204" pitchFamily="34" charset="0"/>
                </a:rPr>
                <a:t>번 과정의 </a:t>
              </a:r>
              <a:r>
                <a:rPr lang="en-US" altLang="ko-KR" sz="1200">
                  <a:latin typeface="Calibri" panose="020F0502020204030204" pitchFamily="34" charset="0"/>
                  <a:cs typeface="Calibri" panose="020F0502020204030204" pitchFamily="34" charset="0"/>
                </a:rPr>
                <a:t>PC -1</a:t>
              </a:r>
              <a:endParaRPr lang="ko-KR" alt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BCB53D-D312-457A-B35E-258E2E5E5797}"/>
              </a:ext>
            </a:extLst>
          </p:cNvPr>
          <p:cNvGrpSpPr/>
          <p:nvPr/>
        </p:nvGrpSpPr>
        <p:grpSpPr>
          <a:xfrm>
            <a:off x="8201319" y="1062461"/>
            <a:ext cx="3432972" cy="2694663"/>
            <a:chOff x="7441421" y="879409"/>
            <a:chExt cx="4109635" cy="313397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3D6DE5F-CFD3-4016-9B97-EAFC0B65EF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4" b="39874"/>
            <a:stretch/>
          </p:blipFill>
          <p:spPr>
            <a:xfrm>
              <a:off x="7441421" y="910462"/>
              <a:ext cx="4109634" cy="3102917"/>
            </a:xfrm>
            <a:prstGeom prst="rect">
              <a:avLst/>
            </a:prstGeom>
          </p:spPr>
        </p:pic>
        <p:sp>
          <p:nvSpPr>
            <p:cNvPr id="22" name="액자 21">
              <a:extLst>
                <a:ext uri="{FF2B5EF4-FFF2-40B4-BE49-F238E27FC236}">
                  <a16:creationId xmlns:a16="http://schemas.microsoft.com/office/drawing/2014/main" id="{1DADAC1B-F8B6-4B84-885E-8FF4A9D44523}"/>
                </a:ext>
              </a:extLst>
            </p:cNvPr>
            <p:cNvSpPr/>
            <p:nvPr/>
          </p:nvSpPr>
          <p:spPr>
            <a:xfrm>
              <a:off x="9049732" y="879409"/>
              <a:ext cx="2501324" cy="2013571"/>
            </a:xfrm>
            <a:prstGeom prst="frame">
              <a:avLst>
                <a:gd name="adj1" fmla="val 533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027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R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04. DES </a:t>
            </a:r>
            <a:r>
              <a:rPr lang="ko-KR" altLang="en-US" sz="2400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예제</a:t>
            </a:r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5CAB5D99-F8AA-49E3-9991-38B2DA16BB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2000" b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 Round </a:t>
            </a:r>
            <a:r>
              <a:rPr lang="ko-KR" altLang="en-US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규칙 따라 왼쪽 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shift </a:t>
            </a:r>
            <a:r>
              <a:rPr lang="en-US" altLang="ko-KR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(1round </a:t>
            </a:r>
            <a:r>
              <a:rPr lang="ko-KR" altLang="en-US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이므로 </a:t>
            </a:r>
            <a:r>
              <a:rPr lang="en-US" altLang="ko-KR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1bit left shift) </a:t>
            </a:r>
          </a:p>
          <a:p>
            <a:pPr marL="0" indent="0">
              <a:buNone/>
            </a:pP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: C</a:t>
            </a:r>
            <a:r>
              <a:rPr lang="en-US" altLang="ko-KR" sz="1400" baseline="-25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10000001 10001011 11100110 0011</a:t>
            </a:r>
          </a:p>
          <a:p>
            <a:pPr marL="0" indent="0">
              <a:buNone/>
            </a:pP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: D</a:t>
            </a:r>
            <a:r>
              <a:rPr lang="en-US" altLang="ko-KR" sz="1400" baseline="-25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11101110 00001000 01101001 1111</a:t>
            </a:r>
          </a:p>
          <a:p>
            <a:pPr marL="0" indent="0">
              <a:buNone/>
            </a:pPr>
            <a:r>
              <a:rPr lang="en-US" altLang="ko-KR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ko-KR" altLang="en-US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다음 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round-key</a:t>
            </a:r>
            <a:r>
              <a:rPr lang="ko-KR" altLang="en-US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는 이 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altLang="ko-KR" sz="1400" baseline="-25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ko-KR" altLang="en-US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과 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altLang="ko-KR" sz="1400" baseline="-25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ko-KR" altLang="en-US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으로 생성</a:t>
            </a:r>
            <a:endParaRPr lang="en-US" altLang="ko-KR" sz="14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10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 PC-2 </a:t>
            </a:r>
            <a:r>
              <a:rPr lang="ko-KR" altLang="en-US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적용 </a:t>
            </a:r>
            <a:endParaRPr lang="en-US" altLang="ko-KR" sz="14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: </a:t>
            </a:r>
            <a:r>
              <a:rPr lang="en-US" altLang="ko-KR" sz="1400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altLang="ko-KR" sz="1400" b="1" baseline="-25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01001001 10001100 01101010 11101110 00100101 11100010 </a:t>
            </a:r>
            <a:r>
              <a:rPr lang="en-US" altLang="ko-KR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(48 bit)</a:t>
            </a:r>
          </a:p>
          <a:p>
            <a:pPr marL="0" indent="0">
              <a:buNone/>
            </a:pPr>
            <a:endParaRPr lang="en-US" altLang="ko-KR" sz="12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12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각 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round</a:t>
            </a:r>
            <a:r>
              <a:rPr lang="ko-KR" altLang="en-US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의 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ko-KR" altLang="en-US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번 과정의 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altLang="ko-KR" sz="1400" baseline="-25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ko-KR" altLang="en-US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과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</a:t>
            </a:r>
            <a:r>
              <a:rPr lang="en-US" altLang="ko-KR" sz="1400" baseline="-25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ko-KR" altLang="en-US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으로 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5~6</a:t>
            </a:r>
            <a:r>
              <a:rPr lang="ko-KR" altLang="en-US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번 과정 반복하여 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round-key </a:t>
            </a:r>
            <a:r>
              <a:rPr lang="ko-KR" altLang="en-US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생성</a:t>
            </a:r>
            <a:endParaRPr lang="en-US" altLang="ko-KR" sz="14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14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429FA3B-C193-4F1A-A3ED-387C445A91AF}"/>
              </a:ext>
            </a:extLst>
          </p:cNvPr>
          <p:cNvGrpSpPr/>
          <p:nvPr/>
        </p:nvGrpSpPr>
        <p:grpSpPr>
          <a:xfrm>
            <a:off x="7965650" y="4104923"/>
            <a:ext cx="3755248" cy="2287992"/>
            <a:chOff x="7911946" y="3605996"/>
            <a:chExt cx="3713019" cy="279498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74E36D5-B860-4D77-B6E9-501FC2689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1946" y="3605996"/>
              <a:ext cx="3713019" cy="246145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F1A1AB-A103-40D4-8E9E-1F5FD4D8367C}"/>
                </a:ext>
              </a:extLst>
            </p:cNvPr>
            <p:cNvSpPr txBox="1"/>
            <p:nvPr/>
          </p:nvSpPr>
          <p:spPr>
            <a:xfrm>
              <a:off x="8897294" y="6123982"/>
              <a:ext cx="17800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  <a:r>
                <a:rPr lang="ko-KR" altLang="en-US" sz="1200">
                  <a:latin typeface="Calibri" panose="020F0502020204030204" pitchFamily="34" charset="0"/>
                  <a:cs typeface="Calibri" panose="020F0502020204030204" pitchFamily="34" charset="0"/>
                </a:rPr>
                <a:t>번 과정의 </a:t>
              </a:r>
              <a:r>
                <a:rPr lang="en-US" altLang="ko-KR" sz="1200">
                  <a:latin typeface="Calibri" panose="020F0502020204030204" pitchFamily="34" charset="0"/>
                  <a:cs typeface="Calibri" panose="020F0502020204030204" pitchFamily="34" charset="0"/>
                </a:rPr>
                <a:t>PC -2</a:t>
              </a:r>
              <a:endParaRPr lang="ko-KR" alt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B2EE394-CF01-425A-B158-BC2E4F6DD067}"/>
              </a:ext>
            </a:extLst>
          </p:cNvPr>
          <p:cNvGrpSpPr/>
          <p:nvPr/>
        </p:nvGrpSpPr>
        <p:grpSpPr>
          <a:xfrm>
            <a:off x="8049165" y="995071"/>
            <a:ext cx="3671732" cy="3038652"/>
            <a:chOff x="2842189" y="1751521"/>
            <a:chExt cx="4129742" cy="3574623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8C09BDE-D6A3-43FD-AE1A-7744F3A4FC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9" b="30734"/>
            <a:stretch/>
          </p:blipFill>
          <p:spPr>
            <a:xfrm>
              <a:off x="2842189" y="1751521"/>
              <a:ext cx="4129742" cy="3574623"/>
            </a:xfrm>
            <a:prstGeom prst="rect">
              <a:avLst/>
            </a:prstGeom>
          </p:spPr>
        </p:pic>
        <p:sp>
          <p:nvSpPr>
            <p:cNvPr id="4" name="액자 3">
              <a:extLst>
                <a:ext uri="{FF2B5EF4-FFF2-40B4-BE49-F238E27FC236}">
                  <a16:creationId xmlns:a16="http://schemas.microsoft.com/office/drawing/2014/main" id="{5D59DF22-FCAD-41AC-91CB-27F47338FD5E}"/>
                </a:ext>
              </a:extLst>
            </p:cNvPr>
            <p:cNvSpPr/>
            <p:nvPr/>
          </p:nvSpPr>
          <p:spPr>
            <a:xfrm>
              <a:off x="2847418" y="3205113"/>
              <a:ext cx="4124513" cy="2121031"/>
            </a:xfrm>
            <a:prstGeom prst="frame">
              <a:avLst>
                <a:gd name="adj1" fmla="val 30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58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R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04. DES </a:t>
            </a:r>
            <a:r>
              <a:rPr lang="ko-KR" altLang="en-US" sz="2400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예제</a:t>
            </a:r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5CAB5D99-F8AA-49E3-9991-38B2DA16BB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920" y="1101889"/>
            <a:ext cx="11368160" cy="509152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ko-KR" sz="2000" b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Encryption</a:t>
            </a:r>
          </a:p>
          <a:p>
            <a:pPr marL="0" indent="0">
              <a:buNone/>
            </a:pPr>
            <a:endParaRPr lang="en-US" altLang="ko-KR" sz="2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ko-KR" altLang="en-US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평문 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PLAINTEXT: 72bit 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PLAINTEX : 64bit (block cipher)</a:t>
            </a:r>
            <a:endParaRPr lang="en-US" altLang="ko-KR" sz="14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01010000 01001100 01000001 01001001 01001110 01010100 01000101 01011000</a:t>
            </a:r>
          </a:p>
          <a:p>
            <a:pPr marL="0" indent="0">
              <a:buNone/>
            </a:pPr>
            <a:endParaRPr lang="en-US" altLang="ko-KR" sz="14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Initial Permutation</a:t>
            </a:r>
          </a:p>
          <a:p>
            <a:pPr marL="0" indent="0">
              <a:buNone/>
            </a:pP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: 11111111 10100001 01110010 01001100 00000000 00000000 10011010 00010000</a:t>
            </a:r>
          </a:p>
          <a:p>
            <a:pPr marL="0" indent="0">
              <a:buNone/>
            </a:pPr>
            <a:endParaRPr lang="en-US" altLang="ko-KR" sz="14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ko-KR" altLang="en-US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반으로 나눔 </a:t>
            </a:r>
            <a:r>
              <a:rPr lang="en-US" altLang="ko-KR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ko-KR" altLang="en-US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각 </a:t>
            </a:r>
            <a:r>
              <a:rPr lang="en-US" altLang="ko-KR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32 bit)</a:t>
            </a:r>
          </a:p>
          <a:p>
            <a:pPr marL="0" indent="0">
              <a:buNone/>
            </a:pP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: L</a:t>
            </a:r>
            <a:r>
              <a:rPr lang="en-US" altLang="ko-KR" sz="1400" baseline="-25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11111111 10100001 01110010 01001100</a:t>
            </a:r>
          </a:p>
          <a:p>
            <a:pPr marL="0" indent="0">
              <a:buNone/>
            </a:pP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: R</a:t>
            </a:r>
            <a:r>
              <a:rPr lang="en-US" altLang="ko-KR" sz="1400" baseline="-25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00000000 00000000 10011010 00010000</a:t>
            </a:r>
          </a:p>
          <a:p>
            <a:pPr marL="0" indent="0">
              <a:buNone/>
            </a:pPr>
            <a:endParaRPr lang="en-US" altLang="ko-KR" sz="14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Expansion Permutation : E(R</a:t>
            </a:r>
            <a:r>
              <a:rPr lang="en-US" altLang="ko-KR" sz="1400" baseline="-25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0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)</a:t>
            </a:r>
          </a:p>
          <a:p>
            <a:pPr marL="0" indent="0">
              <a:buNone/>
            </a:pP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   : 000000 000000 000000 000001 010011 110100 000010 100000 </a:t>
            </a:r>
            <a:r>
              <a:rPr lang="en-US" altLang="ko-KR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(48bit) </a:t>
            </a:r>
            <a:endParaRPr lang="en-US" altLang="ko-KR" sz="14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   : subkey</a:t>
            </a:r>
            <a:r>
              <a:rPr lang="ko-KR" altLang="en-US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와 길이 같음 </a:t>
            </a:r>
            <a:endParaRPr lang="en-US" altLang="ko-KR" sz="14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   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3C61A0C-85AA-40FC-BAE6-D9112DAE5E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8000"/>
                    </a14:imgEffect>
                  </a14:imgLayer>
                </a14:imgProps>
              </a:ext>
            </a:extLst>
          </a:blip>
          <a:srcRect b="59739"/>
          <a:stretch/>
        </p:blipFill>
        <p:spPr>
          <a:xfrm>
            <a:off x="7434785" y="357205"/>
            <a:ext cx="4232174" cy="223520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CA85CAF-6959-476F-9DAC-D9BD382A1D21}"/>
              </a:ext>
            </a:extLst>
          </p:cNvPr>
          <p:cNvGrpSpPr/>
          <p:nvPr/>
        </p:nvGrpSpPr>
        <p:grpSpPr>
          <a:xfrm>
            <a:off x="7547445" y="2915331"/>
            <a:ext cx="4119514" cy="3307503"/>
            <a:chOff x="689145" y="2896169"/>
            <a:chExt cx="4530764" cy="356376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B0DE1BF-1DB7-4227-9B9C-EAC1D3A2D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45" y="2896169"/>
              <a:ext cx="4530764" cy="318412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4FFC5B-01B9-4F4B-B39F-9C0166AB3D6F}"/>
                </a:ext>
              </a:extLst>
            </p:cNvPr>
            <p:cNvSpPr txBox="1"/>
            <p:nvPr/>
          </p:nvSpPr>
          <p:spPr>
            <a:xfrm>
              <a:off x="1651328" y="6118357"/>
              <a:ext cx="2620653" cy="341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ko-KR" altLang="en-US" sz="1200">
                  <a:latin typeface="Calibri" panose="020F0502020204030204" pitchFamily="34" charset="0"/>
                  <a:cs typeface="Calibri" panose="020F0502020204030204" pitchFamily="34" charset="0"/>
                </a:rPr>
                <a:t>번 과정의 </a:t>
              </a:r>
              <a:r>
                <a:rPr lang="en-US" altLang="ko-KR" sz="1200">
                  <a:latin typeface="Calibri" panose="020F0502020204030204" pitchFamily="34" charset="0"/>
                  <a:cs typeface="Calibri" panose="020F0502020204030204" pitchFamily="34" charset="0"/>
                </a:rPr>
                <a:t>IP table</a:t>
              </a:r>
              <a:endParaRPr lang="ko-KR" altLang="en-US" sz="1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1AB1838-CFBC-46D1-95F1-489B5AD1B627}"/>
              </a:ext>
            </a:extLst>
          </p:cNvPr>
          <p:cNvGrpSpPr/>
          <p:nvPr/>
        </p:nvGrpSpPr>
        <p:grpSpPr>
          <a:xfrm>
            <a:off x="7142847" y="2807413"/>
            <a:ext cx="4816050" cy="3693382"/>
            <a:chOff x="5683174" y="2636176"/>
            <a:chExt cx="2710871" cy="296079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F546968-8967-4227-A294-2F42FA324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3174" y="2636176"/>
              <a:ext cx="2710871" cy="264136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6EC07A-509A-41C7-9B8D-7DC465A67765}"/>
                </a:ext>
              </a:extLst>
            </p:cNvPr>
            <p:cNvSpPr txBox="1"/>
            <p:nvPr/>
          </p:nvSpPr>
          <p:spPr>
            <a:xfrm>
              <a:off x="5954535" y="5319975"/>
              <a:ext cx="21681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  <a:r>
                <a:rPr lang="ko-KR" altLang="en-US" sz="1200">
                  <a:latin typeface="Calibri" panose="020F0502020204030204" pitchFamily="34" charset="0"/>
                  <a:cs typeface="Calibri" panose="020F0502020204030204" pitchFamily="34" charset="0"/>
                </a:rPr>
                <a:t>번 과정의 </a:t>
              </a:r>
              <a:r>
                <a:rPr lang="en-US" altLang="ko-KR" sz="1200">
                  <a:latin typeface="Calibri" panose="020F0502020204030204" pitchFamily="34" charset="0"/>
                  <a:cs typeface="Calibri" panose="020F0502020204030204" pitchFamily="34" charset="0"/>
                </a:rPr>
                <a:t>E-box (</a:t>
              </a:r>
              <a:r>
                <a:rPr lang="ko-KR" altLang="en-US" sz="1200">
                  <a:latin typeface="Calibri" panose="020F0502020204030204" pitchFamily="34" charset="0"/>
                  <a:cs typeface="Calibri" panose="020F0502020204030204" pitchFamily="34" charset="0"/>
                </a:rPr>
                <a:t>확장전치</a:t>
              </a:r>
              <a:r>
                <a:rPr lang="en-US" altLang="ko-KR" sz="1200"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  <a:endParaRPr lang="ko-KR" altLang="en-US" sz="1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429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R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04. DES </a:t>
            </a:r>
            <a:r>
              <a:rPr lang="ko-KR" altLang="en-US" sz="2400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예제</a:t>
            </a:r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5CAB5D99-F8AA-49E3-9991-38B2DA16BB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506517" cy="50577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5. round-key</a:t>
            </a:r>
            <a:r>
              <a:rPr lang="ko-KR" altLang="en-US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와 확장된 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R</a:t>
            </a:r>
            <a:r>
              <a:rPr lang="en-US" altLang="ko-KR" sz="1400" baseline="-25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XOR</a:t>
            </a:r>
          </a:p>
          <a:p>
            <a:pPr marL="0" indent="0">
              <a:buNone/>
            </a:pP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: K</a:t>
            </a:r>
            <a:r>
              <a:rPr lang="en-US" altLang="ko-KR" sz="1400" baseline="-25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010010011000110001101010111011100010010111100010</a:t>
            </a:r>
          </a:p>
          <a:p>
            <a:pPr marL="0" indent="0">
              <a:buNone/>
            </a:pP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  : R</a:t>
            </a:r>
            <a:r>
              <a:rPr lang="en-US" altLang="ko-KR" sz="1400" baseline="-25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0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= 000000000000000000000001010011110100000010100000</a:t>
            </a:r>
            <a:endParaRPr lang="en-US" altLang="ko-KR" sz="14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: K</a:t>
            </a:r>
            <a:r>
              <a:rPr lang="en-US" altLang="ko-KR" sz="1400" baseline="-25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ko-KR" altLang="en-US" sz="1400">
                <a:latin typeface="Calibri" panose="020F0502020204030204" pitchFamily="34" charset="0"/>
                <a:cs typeface="Calibri" panose="020F0502020204030204" pitchFamily="34" charset="0"/>
              </a:rPr>
              <a:t>⊕ 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R</a:t>
            </a:r>
            <a:r>
              <a:rPr lang="en-US" altLang="ko-KR" sz="1400" baseline="-25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0</a:t>
            </a:r>
            <a:r>
              <a:rPr lang="ko-KR" altLang="en-US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= 010010011000110001101011101000010110010101000010</a:t>
            </a:r>
          </a:p>
          <a:p>
            <a:pPr marL="0" indent="0">
              <a:buNone/>
            </a:pPr>
            <a:endParaRPr lang="en-US" altLang="ko-KR" sz="14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6. 6bit 8</a:t>
            </a:r>
            <a:r>
              <a:rPr lang="ko-KR" altLang="en-US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개로 나눔 </a:t>
            </a:r>
            <a:endParaRPr lang="en-US" altLang="ko-KR" sz="14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   : 010010 011000 110001 101011 101000 010110 010101 000010</a:t>
            </a:r>
          </a:p>
          <a:p>
            <a:pPr marL="0" indent="0">
              <a:buNone/>
            </a:pPr>
            <a:endParaRPr lang="en-US" altLang="ko-KR" sz="14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7. S-box : 1 &amp; 6bit (</a:t>
            </a:r>
            <a:r>
              <a:rPr lang="ko-KR" altLang="en-US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행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)</a:t>
            </a:r>
            <a:r>
              <a:rPr lang="ko-KR" altLang="en-US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,  2 &amp;3&amp;4&amp;5 bit (</a:t>
            </a:r>
            <a:r>
              <a:rPr lang="ko-KR" altLang="en-US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열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)</a:t>
            </a:r>
          </a:p>
          <a:p>
            <a:pPr marL="0" indent="0">
              <a:buNone/>
            </a:pP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   : S</a:t>
            </a:r>
            <a:r>
              <a:rPr lang="en-US" altLang="ko-KR" sz="1400" baseline="-25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1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(0,9) / S</a:t>
            </a:r>
            <a:r>
              <a:rPr lang="en-US" altLang="ko-KR" sz="1400" baseline="-25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2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(0,10) /  S</a:t>
            </a:r>
            <a:r>
              <a:rPr lang="en-US" altLang="ko-KR" sz="1400" baseline="-25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3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(3,8) /  S</a:t>
            </a:r>
            <a:r>
              <a:rPr lang="en-US" altLang="ko-KR" sz="1400" baseline="-25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4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(3,5) /  S</a:t>
            </a:r>
            <a:r>
              <a:rPr lang="en-US" altLang="ko-KR" sz="1400" baseline="-25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5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(2,4) / S</a:t>
            </a:r>
            <a:r>
              <a:rPr lang="en-US" altLang="ko-KR" sz="1400" baseline="-25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6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(0,11) / S</a:t>
            </a:r>
            <a:r>
              <a:rPr lang="en-US" altLang="ko-KR" sz="1400" baseline="-25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7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(1,10) / S</a:t>
            </a:r>
            <a:r>
              <a:rPr lang="en-US" altLang="ko-KR" sz="1400" baseline="-25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8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(0,1)    10 12 4 1 10 4 5 2</a:t>
            </a:r>
          </a:p>
          <a:p>
            <a:pPr marL="0" indent="0">
              <a:buNone/>
            </a:pP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   : </a:t>
            </a:r>
            <a:r>
              <a:rPr lang="ko-KR" altLang="en-US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결과 값을 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binary</a:t>
            </a:r>
            <a:r>
              <a:rPr lang="ko-KR" altLang="en-US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로 바꿈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 1010 1100 0100 0001 1010 0100 0101 0010</a:t>
            </a:r>
            <a:r>
              <a:rPr lang="en-US" altLang="ko-KR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(32bit)</a:t>
            </a:r>
          </a:p>
          <a:p>
            <a:pPr marL="0" indent="0">
              <a:buNone/>
            </a:pPr>
            <a:endParaRPr lang="en-US" altLang="ko-KR" sz="14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8. P-box</a:t>
            </a:r>
          </a:p>
          <a:p>
            <a:pPr marL="0" indent="0">
              <a:buNone/>
            </a:pP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   : 10000011 10011011 00000010 10011000  </a:t>
            </a:r>
            <a:r>
              <a:rPr lang="en-US" altLang="ko-KR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(32bit) </a:t>
            </a:r>
          </a:p>
          <a:p>
            <a:pPr marL="0" indent="0">
              <a:buNone/>
            </a:pPr>
            <a:r>
              <a:rPr lang="en-US" altLang="ko-KR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   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: L</a:t>
            </a:r>
            <a:r>
              <a:rPr lang="en-US" altLang="ko-KR" sz="1400" baseline="-25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과 길이 동일</a:t>
            </a:r>
            <a:endParaRPr lang="en-US" altLang="ko-KR" sz="14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4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4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4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4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4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0830218-1180-4028-9762-CFB9E08D4B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8000"/>
                    </a14:imgEffect>
                  </a14:imgLayer>
                </a14:imgProps>
              </a:ext>
            </a:extLst>
          </a:blip>
          <a:srcRect b="59739"/>
          <a:stretch/>
        </p:blipFill>
        <p:spPr>
          <a:xfrm>
            <a:off x="7434785" y="357205"/>
            <a:ext cx="4232174" cy="22352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5031380-8D88-403B-9368-7B906F870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7411" y="2198658"/>
            <a:ext cx="4634589" cy="39192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ABC1FD1-37AD-4192-AE38-303D55E04A9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763" y="4340880"/>
            <a:ext cx="5318917" cy="201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8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R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04. DES </a:t>
            </a:r>
            <a:r>
              <a:rPr lang="ko-KR" altLang="en-US" sz="2400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예제</a:t>
            </a:r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5CAB5D99-F8AA-49E3-9991-38B2DA16BB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506517" cy="50577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1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9. L</a:t>
            </a:r>
            <a:r>
              <a:rPr lang="en-US" altLang="ko-KR" sz="1400" baseline="-25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0 </a:t>
            </a:r>
            <a:r>
              <a:rPr lang="ko-KR" altLang="en-US" sz="1400">
                <a:latin typeface="Calibri" panose="020F0502020204030204" pitchFamily="34" charset="0"/>
                <a:cs typeface="Calibri" panose="020F0502020204030204" pitchFamily="34" charset="0"/>
              </a:rPr>
              <a:t>⊕ 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f(R</a:t>
            </a:r>
            <a:r>
              <a:rPr lang="en-US" altLang="ko-KR" sz="1400" baseline="-25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0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,k</a:t>
            </a:r>
            <a:r>
              <a:rPr lang="en-US" altLang="ko-KR" sz="1400" baseline="-25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1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) </a:t>
            </a:r>
          </a:p>
          <a:p>
            <a:pPr marL="0" indent="0">
              <a:buNone/>
            </a:pP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: L</a:t>
            </a:r>
            <a:r>
              <a:rPr lang="en-US" altLang="ko-KR" sz="1400" baseline="-25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11111111 10100001 01110010 01001100</a:t>
            </a:r>
            <a:endParaRPr lang="en-US" altLang="ko-KR" sz="14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  : f(R</a:t>
            </a:r>
            <a:r>
              <a:rPr lang="en-US" altLang="ko-KR" sz="1400" baseline="-25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0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,k</a:t>
            </a:r>
            <a:r>
              <a:rPr lang="en-US" altLang="ko-KR" sz="1400" baseline="-25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1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)  = 10000011 10011011 00000010 10011000</a:t>
            </a:r>
          </a:p>
          <a:p>
            <a:pPr marL="0" indent="0">
              <a:buNone/>
            </a:pPr>
            <a:r>
              <a:rPr lang="ko-KR" altLang="en-US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  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: L</a:t>
            </a:r>
            <a:r>
              <a:rPr lang="en-US" altLang="ko-KR" sz="1400" baseline="-25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0 </a:t>
            </a:r>
            <a:r>
              <a:rPr lang="ko-KR" altLang="en-US" sz="1400">
                <a:latin typeface="Calibri" panose="020F0502020204030204" pitchFamily="34" charset="0"/>
                <a:cs typeface="Calibri" panose="020F0502020204030204" pitchFamily="34" charset="0"/>
              </a:rPr>
              <a:t>⊕ 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f(R</a:t>
            </a:r>
            <a:r>
              <a:rPr lang="en-US" altLang="ko-KR" sz="1400" baseline="-25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0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,k</a:t>
            </a:r>
            <a:r>
              <a:rPr lang="en-US" altLang="ko-KR" sz="1400" baseline="-25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1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) = 01111100 00111010 01110000 11010100  </a:t>
            </a:r>
            <a:r>
              <a:rPr lang="en-US" altLang="ko-KR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(32bit)</a:t>
            </a:r>
            <a:r>
              <a:rPr lang="ko-KR" altLang="en-US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endParaRPr lang="en-US" altLang="ko-KR" sz="14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4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10. L, R </a:t>
            </a:r>
            <a:r>
              <a:rPr lang="ko-KR" altLang="en-US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교환</a:t>
            </a:r>
            <a:endParaRPr lang="en-US" altLang="ko-KR" sz="14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  : L</a:t>
            </a:r>
            <a:r>
              <a:rPr lang="en-US" altLang="ko-KR" sz="1400" baseline="-25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1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= R</a:t>
            </a:r>
            <a:r>
              <a:rPr lang="en-US" altLang="ko-KR" sz="1400" baseline="-25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0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= 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00000000 00000000 10011010 00010000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  : R</a:t>
            </a:r>
            <a:r>
              <a:rPr lang="en-US" altLang="ko-KR" sz="1400" baseline="-25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1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= L</a:t>
            </a:r>
            <a:r>
              <a:rPr lang="en-US" altLang="ko-KR" sz="1400" baseline="-25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0 </a:t>
            </a:r>
            <a:r>
              <a:rPr lang="ko-KR" altLang="en-US" sz="1400">
                <a:latin typeface="Calibri" panose="020F0502020204030204" pitchFamily="34" charset="0"/>
                <a:cs typeface="Calibri" panose="020F0502020204030204" pitchFamily="34" charset="0"/>
              </a:rPr>
              <a:t>⊕ 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f(R</a:t>
            </a:r>
            <a:r>
              <a:rPr lang="en-US" altLang="ko-KR" sz="1400" baseline="-25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0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,k</a:t>
            </a:r>
            <a:r>
              <a:rPr lang="en-US" altLang="ko-KR" sz="1400" baseline="-25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1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)  = 01111100 00111010 01110000 11010100</a:t>
            </a:r>
          </a:p>
          <a:p>
            <a:pPr marL="0" indent="0">
              <a:buNone/>
            </a:pPr>
            <a:endParaRPr lang="en-US" altLang="ko-KR" sz="14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4~10 </a:t>
            </a:r>
            <a:r>
              <a:rPr lang="ko-KR" altLang="en-US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의 과정을 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16-round</a:t>
            </a:r>
            <a:r>
              <a:rPr lang="ko-KR" altLang="en-US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까지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반복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 L</a:t>
            </a:r>
            <a:r>
              <a:rPr lang="en-US" altLang="ko-KR" sz="1400" baseline="-25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16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,</a:t>
            </a:r>
            <a:r>
              <a:rPr lang="ko-KR" altLang="en-US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R</a:t>
            </a:r>
            <a:r>
              <a:rPr lang="en-US" altLang="ko-KR" sz="1400" baseline="-25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16</a:t>
            </a:r>
            <a:r>
              <a:rPr lang="ko-KR" altLang="en-US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구한 후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자리 바꾸고 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IP</a:t>
            </a:r>
            <a:r>
              <a:rPr lang="en-US" altLang="ko-KR" sz="1400" baseline="30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-1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적용</a:t>
            </a:r>
            <a:endParaRPr lang="en-US" altLang="ko-KR" sz="14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4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8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       -</a:t>
            </a:r>
            <a:r>
              <a:rPr lang="ko-KR" altLang="en-US" sz="8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끝</a:t>
            </a:r>
            <a:r>
              <a:rPr lang="en-US" altLang="ko-KR" sz="8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-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D7DF63-6F4C-4190-8846-8CCF7EB74D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8000"/>
                    </a14:imgEffect>
                  </a14:imgLayer>
                </a14:imgProps>
              </a:ext>
            </a:extLst>
          </a:blip>
          <a:srcRect t="1" b="-960"/>
          <a:stretch/>
        </p:blipFill>
        <p:spPr>
          <a:xfrm>
            <a:off x="7500771" y="1118974"/>
            <a:ext cx="4232174" cy="522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65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65CCB68-265B-4A9A-A6BA-B12572E5BE62}"/>
              </a:ext>
            </a:extLst>
          </p:cNvPr>
          <p:cNvGrpSpPr/>
          <p:nvPr/>
        </p:nvGrpSpPr>
        <p:grpSpPr>
          <a:xfrm>
            <a:off x="2620651" y="1423448"/>
            <a:ext cx="6674178" cy="3195686"/>
            <a:chOff x="2620651" y="1423448"/>
            <a:chExt cx="6674178" cy="319568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419A5B7-3CF4-4223-89C1-974793E3BE5C}"/>
                </a:ext>
              </a:extLst>
            </p:cNvPr>
            <p:cNvSpPr/>
            <p:nvPr/>
          </p:nvSpPr>
          <p:spPr>
            <a:xfrm>
              <a:off x="2620651" y="1423448"/>
              <a:ext cx="6674178" cy="31956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79000B-F6F9-4867-AA5C-F00D9F949A8E}"/>
                </a:ext>
              </a:extLst>
            </p:cNvPr>
            <p:cNvSpPr txBox="1"/>
            <p:nvPr/>
          </p:nvSpPr>
          <p:spPr>
            <a:xfrm>
              <a:off x="3883843" y="2830103"/>
              <a:ext cx="414779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b="1">
                  <a:solidFill>
                    <a:srgbClr val="2E75B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01. Block cipher</a:t>
              </a:r>
              <a:endParaRPr lang="ko-KR" altLang="en-US" sz="4400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851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499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01. Block cipher</a:t>
            </a:r>
            <a:endParaRPr lang="ko-KR" altLang="en-US" b="1">
              <a:solidFill>
                <a:srgbClr val="2E75B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0405" y="1118068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900">
                <a:latin typeface="Calibri" panose="020F0502020204030204" pitchFamily="34" charset="0"/>
                <a:cs typeface="Calibri" panose="020F0502020204030204" pitchFamily="34" charset="0"/>
              </a:rPr>
              <a:t> 특정 길이의 </a:t>
            </a:r>
            <a:r>
              <a:rPr lang="en-US" altLang="ko-KR" sz="1900">
                <a:latin typeface="Calibri" panose="020F0502020204030204" pitchFamily="34" charset="0"/>
                <a:cs typeface="Calibri" panose="020F0502020204030204" pitchFamily="34" charset="0"/>
              </a:rPr>
              <a:t>n-bit </a:t>
            </a:r>
            <a:r>
              <a:rPr lang="ko-KR" altLang="en-US" sz="1900">
                <a:latin typeface="Calibri" panose="020F0502020204030204" pitchFamily="34" charset="0"/>
                <a:cs typeface="Calibri" panose="020F0502020204030204" pitchFamily="34" charset="0"/>
              </a:rPr>
              <a:t>블록을 </a:t>
            </a:r>
            <a:r>
              <a:rPr lang="en-US" altLang="ko-KR" sz="1900">
                <a:latin typeface="Calibri" panose="020F0502020204030204" pitchFamily="34" charset="0"/>
                <a:cs typeface="Calibri" panose="020F0502020204030204" pitchFamily="34" charset="0"/>
              </a:rPr>
              <a:t>n –bit </a:t>
            </a:r>
            <a:r>
              <a:rPr lang="ko-KR" altLang="en-US" sz="1900">
                <a:latin typeface="Calibri" panose="020F0502020204030204" pitchFamily="34" charset="0"/>
                <a:cs typeface="Calibri" panose="020F0502020204030204" pitchFamily="34" charset="0"/>
              </a:rPr>
              <a:t>블록으로 변환</a:t>
            </a:r>
            <a:endParaRPr lang="en-US" altLang="ko-KR" sz="1900">
              <a:solidFill>
                <a:srgbClr val="2E75B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500">
                <a:latin typeface="Calibri" panose="020F0502020204030204" pitchFamily="34" charset="0"/>
                <a:cs typeface="Calibri" panose="020F0502020204030204" pitchFamily="34" charset="0"/>
              </a:rPr>
              <a:t>평문을 </a:t>
            </a:r>
            <a:r>
              <a:rPr lang="ko-KR" altLang="en-US" sz="15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일정한 크기의 블록으로 잘라낸 후 암호화</a:t>
            </a:r>
            <a:r>
              <a:rPr lang="ko-KR" altLang="en-US" sz="1500">
                <a:latin typeface="Calibri" panose="020F0502020204030204" pitchFamily="34" charset="0"/>
                <a:cs typeface="Calibri" panose="020F0502020204030204" pitchFamily="34" charset="0"/>
              </a:rPr>
              <a:t> 알고리즘을 적용</a:t>
            </a:r>
            <a:endParaRPr lang="en-US" altLang="ko-KR" sz="15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500">
                <a:latin typeface="Calibri" panose="020F0502020204030204" pitchFamily="34" charset="0"/>
                <a:cs typeface="Calibri" panose="020F0502020204030204" pitchFamily="34" charset="0"/>
              </a:rPr>
              <a:t>가장 多 사용 블록길이 </a:t>
            </a:r>
            <a:r>
              <a:rPr lang="en-US" altLang="ko-KR" sz="150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ko-KR" altLang="en-US" sz="15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500">
                <a:latin typeface="Calibri" panose="020F0502020204030204" pitchFamily="34" charset="0"/>
                <a:cs typeface="Calibri" panose="020F0502020204030204" pitchFamily="34" charset="0"/>
              </a:rPr>
              <a:t>AES (128</a:t>
            </a:r>
            <a:r>
              <a:rPr lang="ko-KR" altLang="en-US" sz="1500">
                <a:latin typeface="Calibri" panose="020F0502020204030204" pitchFamily="34" charset="0"/>
                <a:cs typeface="Calibri" panose="020F0502020204030204" pitchFamily="34" charset="0"/>
              </a:rPr>
              <a:t>비트</a:t>
            </a:r>
            <a:r>
              <a:rPr lang="en-US" altLang="ko-KR" sz="1500">
                <a:latin typeface="Calibri" panose="020F0502020204030204" pitchFamily="34" charset="0"/>
                <a:cs typeface="Calibri" panose="020F0502020204030204" pitchFamily="34" charset="0"/>
              </a:rPr>
              <a:t>), DES &amp;</a:t>
            </a:r>
            <a:r>
              <a:rPr lang="ko-KR" altLang="en-US" sz="15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500">
                <a:latin typeface="Calibri" panose="020F0502020204030204" pitchFamily="34" charset="0"/>
                <a:cs typeface="Calibri" panose="020F0502020204030204" pitchFamily="34" charset="0"/>
              </a:rPr>
              <a:t>3DES (64</a:t>
            </a:r>
            <a:r>
              <a:rPr lang="ko-KR" altLang="en-US" sz="1500">
                <a:latin typeface="Calibri" panose="020F0502020204030204" pitchFamily="34" charset="0"/>
                <a:cs typeface="Calibri" panose="020F0502020204030204" pitchFamily="34" charset="0"/>
              </a:rPr>
              <a:t>비트</a:t>
            </a:r>
            <a:r>
              <a:rPr lang="en-US" altLang="ko-KR" sz="150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9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라운드</a:t>
            </a:r>
            <a:r>
              <a:rPr lang="ko-KR" altLang="en-US" sz="1900">
                <a:latin typeface="Calibri" panose="020F0502020204030204" pitchFamily="34" charset="0"/>
                <a:cs typeface="Calibri" panose="020F0502020204030204" pitchFamily="34" charset="0"/>
              </a:rPr>
              <a:t>를 사용 </a:t>
            </a:r>
            <a:r>
              <a:rPr lang="en-US" altLang="ko-KR" sz="190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ko-KR" altLang="en-US" sz="1900">
                <a:latin typeface="Calibri" panose="020F0502020204030204" pitchFamily="34" charset="0"/>
                <a:cs typeface="Calibri" panose="020F0502020204030204" pitchFamily="34" charset="0"/>
              </a:rPr>
              <a:t> 반복적인 암호화 과정 수행 </a:t>
            </a:r>
            <a:r>
              <a:rPr lang="en-US" altLang="ko-KR" sz="190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ko-KR" altLang="en-US" sz="1900">
                <a:latin typeface="Calibri" panose="020F0502020204030204" pitchFamily="34" charset="0"/>
                <a:cs typeface="Calibri" panose="020F0502020204030204" pitchFamily="34" charset="0"/>
              </a:rPr>
              <a:t> 강도 높임</a:t>
            </a:r>
            <a:endParaRPr lang="en-US" altLang="ko-KR" sz="19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9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동일한 키</a:t>
            </a:r>
            <a:r>
              <a:rPr lang="ko-KR" altLang="en-US" sz="1900">
                <a:latin typeface="Calibri" panose="020F0502020204030204" pitchFamily="34" charset="0"/>
                <a:cs typeface="Calibri" panose="020F0502020204030204" pitchFamily="34" charset="0"/>
              </a:rPr>
              <a:t>로 한번에 전체 블록의 평문 비트를 암호화</a:t>
            </a:r>
            <a:endParaRPr lang="en-US" altLang="ko-KR" sz="19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31F8AD00-13DF-4D6E-A2D2-F25E83349170}"/>
              </a:ext>
            </a:extLst>
          </p:cNvPr>
          <p:cNvGrpSpPr/>
          <p:nvPr/>
        </p:nvGrpSpPr>
        <p:grpSpPr>
          <a:xfrm>
            <a:off x="5323513" y="2575639"/>
            <a:ext cx="6701664" cy="3538289"/>
            <a:chOff x="5212189" y="1749205"/>
            <a:chExt cx="6701664" cy="3538289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32A86D3A-C266-47CF-BC94-DFD6A3B430E8}"/>
                </a:ext>
              </a:extLst>
            </p:cNvPr>
            <p:cNvGrpSpPr/>
            <p:nvPr/>
          </p:nvGrpSpPr>
          <p:grpSpPr>
            <a:xfrm>
              <a:off x="7207556" y="1749205"/>
              <a:ext cx="4706297" cy="1973633"/>
              <a:chOff x="7402063" y="1509204"/>
              <a:chExt cx="4339314" cy="1747662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3B5F76D3-0705-49E2-94C6-BECDBD01462B}"/>
                  </a:ext>
                </a:extLst>
              </p:cNvPr>
              <p:cNvGrpSpPr/>
              <p:nvPr/>
            </p:nvGrpSpPr>
            <p:grpSpPr>
              <a:xfrm>
                <a:off x="7419432" y="1509204"/>
                <a:ext cx="4321945" cy="1739078"/>
                <a:chOff x="3126416" y="1283725"/>
                <a:chExt cx="5740896" cy="2514972"/>
              </a:xfrm>
            </p:grpSpPr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37614538-14FE-4CC3-BE29-38C900ECAAE4}"/>
                    </a:ext>
                  </a:extLst>
                </p:cNvPr>
                <p:cNvGrpSpPr/>
                <p:nvPr/>
              </p:nvGrpSpPr>
              <p:grpSpPr>
                <a:xfrm>
                  <a:off x="5628443" y="1283725"/>
                  <a:ext cx="1979720" cy="585926"/>
                  <a:chOff x="4234649" y="1864311"/>
                  <a:chExt cx="1979720" cy="585926"/>
                </a:xfrm>
              </p:grpSpPr>
              <p:sp>
                <p:nvSpPr>
                  <p:cNvPr id="4" name="직사각형 3">
                    <a:extLst>
                      <a:ext uri="{FF2B5EF4-FFF2-40B4-BE49-F238E27FC236}">
                        <a16:creationId xmlns:a16="http://schemas.microsoft.com/office/drawing/2014/main" id="{D0D36587-EA5E-4F6A-9D69-8CC57D12A6BC}"/>
                      </a:ext>
                    </a:extLst>
                  </p:cNvPr>
                  <p:cNvSpPr/>
                  <p:nvPr/>
                </p:nvSpPr>
                <p:spPr>
                  <a:xfrm>
                    <a:off x="4234649" y="1864311"/>
                    <a:ext cx="1979720" cy="585926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E570E2CE-3919-42FC-A36D-53359F2B03D2}"/>
                      </a:ext>
                    </a:extLst>
                  </p:cNvPr>
                  <p:cNvSpPr txBox="1"/>
                  <p:nvPr/>
                </p:nvSpPr>
                <p:spPr>
                  <a:xfrm>
                    <a:off x="4305670" y="1910709"/>
                    <a:ext cx="1790330" cy="489601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ko-KR" altLang="en-US" sz="160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암호 기술</a:t>
                    </a:r>
                  </a:p>
                </p:txBody>
              </p:sp>
            </p:grpSp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688D24D7-4E96-4951-9A2E-975D162689E6}"/>
                    </a:ext>
                  </a:extLst>
                </p:cNvPr>
                <p:cNvGrpSpPr/>
                <p:nvPr/>
              </p:nvGrpSpPr>
              <p:grpSpPr>
                <a:xfrm>
                  <a:off x="4382611" y="2252674"/>
                  <a:ext cx="1979720" cy="585926"/>
                  <a:chOff x="4234649" y="1864311"/>
                  <a:chExt cx="1979720" cy="585926"/>
                </a:xfrm>
              </p:grpSpPr>
              <p:sp>
                <p:nvSpPr>
                  <p:cNvPr id="8" name="직사각형 7">
                    <a:extLst>
                      <a:ext uri="{FF2B5EF4-FFF2-40B4-BE49-F238E27FC236}">
                        <a16:creationId xmlns:a16="http://schemas.microsoft.com/office/drawing/2014/main" id="{BE607613-0923-417D-BD0C-BE52224C5FED}"/>
                      </a:ext>
                    </a:extLst>
                  </p:cNvPr>
                  <p:cNvSpPr/>
                  <p:nvPr/>
                </p:nvSpPr>
                <p:spPr>
                  <a:xfrm>
                    <a:off x="4234649" y="1864311"/>
                    <a:ext cx="1979720" cy="585926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8DEA7D07-20B5-4EFB-A592-9439AE8B6AEA}"/>
                      </a:ext>
                    </a:extLst>
                  </p:cNvPr>
                  <p:cNvSpPr txBox="1"/>
                  <p:nvPr/>
                </p:nvSpPr>
                <p:spPr>
                  <a:xfrm>
                    <a:off x="4305670" y="1910709"/>
                    <a:ext cx="1790330" cy="489601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ko-KR" altLang="en-US" sz="160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대칭 암호</a:t>
                    </a:r>
                  </a:p>
                </p:txBody>
              </p:sp>
            </p:grpSp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A1455890-8688-4A97-91D9-9FB4BA57D26A}"/>
                    </a:ext>
                  </a:extLst>
                </p:cNvPr>
                <p:cNvGrpSpPr/>
                <p:nvPr/>
              </p:nvGrpSpPr>
              <p:grpSpPr>
                <a:xfrm>
                  <a:off x="6887592" y="2250909"/>
                  <a:ext cx="1979720" cy="585926"/>
                  <a:chOff x="4234649" y="1864311"/>
                  <a:chExt cx="1979720" cy="585926"/>
                </a:xfrm>
              </p:grpSpPr>
              <p:sp>
                <p:nvSpPr>
                  <p:cNvPr id="11" name="직사각형 10">
                    <a:extLst>
                      <a:ext uri="{FF2B5EF4-FFF2-40B4-BE49-F238E27FC236}">
                        <a16:creationId xmlns:a16="http://schemas.microsoft.com/office/drawing/2014/main" id="{9793898E-9F71-4113-9771-B9CF25778F14}"/>
                      </a:ext>
                    </a:extLst>
                  </p:cNvPr>
                  <p:cNvSpPr/>
                  <p:nvPr/>
                </p:nvSpPr>
                <p:spPr>
                  <a:xfrm>
                    <a:off x="4234649" y="1864311"/>
                    <a:ext cx="1979720" cy="585926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7171096C-50ED-4AC7-AB74-245D76CEAE39}"/>
                      </a:ext>
                    </a:extLst>
                  </p:cNvPr>
                  <p:cNvSpPr txBox="1"/>
                  <p:nvPr/>
                </p:nvSpPr>
                <p:spPr>
                  <a:xfrm>
                    <a:off x="4305670" y="1910709"/>
                    <a:ext cx="1790330" cy="489601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ko-KR" altLang="en-US" sz="160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비대칭 암호</a:t>
                    </a:r>
                  </a:p>
                </p:txBody>
              </p:sp>
            </p:grp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0580B3C0-0E8F-4592-A738-D6C2496E8D88}"/>
                    </a:ext>
                  </a:extLst>
                </p:cNvPr>
                <p:cNvGrpSpPr/>
                <p:nvPr/>
              </p:nvGrpSpPr>
              <p:grpSpPr>
                <a:xfrm>
                  <a:off x="3126416" y="3212771"/>
                  <a:ext cx="1979720" cy="585926"/>
                  <a:chOff x="4234649" y="1864311"/>
                  <a:chExt cx="1979720" cy="585926"/>
                </a:xfrm>
              </p:grpSpPr>
              <p:sp>
                <p:nvSpPr>
                  <p:cNvPr id="14" name="직사각형 13">
                    <a:extLst>
                      <a:ext uri="{FF2B5EF4-FFF2-40B4-BE49-F238E27FC236}">
                        <a16:creationId xmlns:a16="http://schemas.microsoft.com/office/drawing/2014/main" id="{5A5CD74E-2075-44EE-9DB9-A52CDC306542}"/>
                      </a:ext>
                    </a:extLst>
                  </p:cNvPr>
                  <p:cNvSpPr/>
                  <p:nvPr/>
                </p:nvSpPr>
                <p:spPr>
                  <a:xfrm>
                    <a:off x="4234649" y="1864311"/>
                    <a:ext cx="1979720" cy="585926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D2E08318-E2E0-4FD4-A83C-914AE47E52BE}"/>
                      </a:ext>
                    </a:extLst>
                  </p:cNvPr>
                  <p:cNvSpPr txBox="1"/>
                  <p:nvPr/>
                </p:nvSpPr>
                <p:spPr>
                  <a:xfrm>
                    <a:off x="4305670" y="1910709"/>
                    <a:ext cx="1790330" cy="489601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ko-KR" altLang="en-US" sz="160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블록암호</a:t>
                    </a:r>
                  </a:p>
                </p:txBody>
              </p:sp>
            </p:grpSp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99A2FC98-6F0E-423A-9E52-0621E4139519}"/>
                    </a:ext>
                  </a:extLst>
                </p:cNvPr>
                <p:cNvGrpSpPr/>
                <p:nvPr/>
              </p:nvGrpSpPr>
              <p:grpSpPr>
                <a:xfrm>
                  <a:off x="5625488" y="3211410"/>
                  <a:ext cx="1979720" cy="585926"/>
                  <a:chOff x="4234649" y="1864311"/>
                  <a:chExt cx="1979720" cy="585926"/>
                </a:xfrm>
              </p:grpSpPr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6D8A5A8F-28DB-4417-9371-11041A7ED368}"/>
                      </a:ext>
                    </a:extLst>
                  </p:cNvPr>
                  <p:cNvSpPr/>
                  <p:nvPr/>
                </p:nvSpPr>
                <p:spPr>
                  <a:xfrm>
                    <a:off x="4234649" y="1864311"/>
                    <a:ext cx="1979720" cy="585926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0F7C698B-6ABD-48B1-B655-AA9C50098AFB}"/>
                      </a:ext>
                    </a:extLst>
                  </p:cNvPr>
                  <p:cNvSpPr txBox="1"/>
                  <p:nvPr/>
                </p:nvSpPr>
                <p:spPr>
                  <a:xfrm>
                    <a:off x="4305670" y="1910709"/>
                    <a:ext cx="1790330" cy="489601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ko-KR" altLang="en-US" sz="160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스트림암호</a:t>
                    </a:r>
                  </a:p>
                </p:txBody>
              </p:sp>
            </p:grpSp>
            <p:grpSp>
              <p:nvGrpSpPr>
                <p:cNvPr id="32" name="그룹 31">
                  <a:extLst>
                    <a:ext uri="{FF2B5EF4-FFF2-40B4-BE49-F238E27FC236}">
                      <a16:creationId xmlns:a16="http://schemas.microsoft.com/office/drawing/2014/main" id="{30B5C3CE-4804-42F8-B995-A452E729ABD2}"/>
                    </a:ext>
                  </a:extLst>
                </p:cNvPr>
                <p:cNvGrpSpPr/>
                <p:nvPr/>
              </p:nvGrpSpPr>
              <p:grpSpPr>
                <a:xfrm>
                  <a:off x="5357675" y="1869651"/>
                  <a:ext cx="2519777" cy="381258"/>
                  <a:chOff x="5357675" y="1869651"/>
                  <a:chExt cx="2519777" cy="381258"/>
                </a:xfrm>
              </p:grpSpPr>
              <p:cxnSp>
                <p:nvCxnSpPr>
                  <p:cNvPr id="20" name="직선 연결선 19">
                    <a:extLst>
                      <a:ext uri="{FF2B5EF4-FFF2-40B4-BE49-F238E27FC236}">
                        <a16:creationId xmlns:a16="http://schemas.microsoft.com/office/drawing/2014/main" id="{95069FB7-4507-4515-BB2D-AEAD62315D4E}"/>
                      </a:ext>
                    </a:extLst>
                  </p:cNvPr>
                  <p:cNvCxnSpPr>
                    <a:cxnSpLocks/>
                    <a:stCxn id="4" idx="2"/>
                  </p:cNvCxnSpPr>
                  <p:nvPr/>
                </p:nvCxnSpPr>
                <p:spPr>
                  <a:xfrm>
                    <a:off x="6618303" y="1869651"/>
                    <a:ext cx="0" cy="18506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직선 연결선 22">
                    <a:extLst>
                      <a:ext uri="{FF2B5EF4-FFF2-40B4-BE49-F238E27FC236}">
                        <a16:creationId xmlns:a16="http://schemas.microsoft.com/office/drawing/2014/main" id="{43F11AD5-967B-4529-8859-4A1D00FD70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618303" y="2054716"/>
                    <a:ext cx="1259149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직선 연결선 24">
                    <a:extLst>
                      <a:ext uri="{FF2B5EF4-FFF2-40B4-BE49-F238E27FC236}">
                        <a16:creationId xmlns:a16="http://schemas.microsoft.com/office/drawing/2014/main" id="{347F2901-BF2B-453A-B1F3-DED0DB6C7F9F}"/>
                      </a:ext>
                    </a:extLst>
                  </p:cNvPr>
                  <p:cNvCxnSpPr>
                    <a:endCxn id="11" idx="0"/>
                  </p:cNvCxnSpPr>
                  <p:nvPr/>
                </p:nvCxnSpPr>
                <p:spPr>
                  <a:xfrm>
                    <a:off x="7877452" y="2054716"/>
                    <a:ext cx="0" cy="196193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직선 연결선 29">
                    <a:extLst>
                      <a:ext uri="{FF2B5EF4-FFF2-40B4-BE49-F238E27FC236}">
                        <a16:creationId xmlns:a16="http://schemas.microsoft.com/office/drawing/2014/main" id="{796EABF0-58A6-43DF-A2B2-21411DCF78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57675" y="2054716"/>
                    <a:ext cx="1259149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직선 연결선 30">
                    <a:extLst>
                      <a:ext uri="{FF2B5EF4-FFF2-40B4-BE49-F238E27FC236}">
                        <a16:creationId xmlns:a16="http://schemas.microsoft.com/office/drawing/2014/main" id="{8D7B81BB-4C7F-47F6-90B9-24DFDC4C0B7A}"/>
                      </a:ext>
                    </a:extLst>
                  </p:cNvPr>
                  <p:cNvCxnSpPr/>
                  <p:nvPr/>
                </p:nvCxnSpPr>
                <p:spPr>
                  <a:xfrm>
                    <a:off x="5372471" y="2051734"/>
                    <a:ext cx="0" cy="196193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3ECFE13B-253A-4695-A3F8-1C35A5BB550D}"/>
                    </a:ext>
                  </a:extLst>
                </p:cNvPr>
                <p:cNvGrpSpPr/>
                <p:nvPr/>
              </p:nvGrpSpPr>
              <p:grpSpPr>
                <a:xfrm>
                  <a:off x="4097786" y="2832133"/>
                  <a:ext cx="2519777" cy="381258"/>
                  <a:chOff x="5357675" y="1869651"/>
                  <a:chExt cx="2519777" cy="381258"/>
                </a:xfrm>
              </p:grpSpPr>
              <p:cxnSp>
                <p:nvCxnSpPr>
                  <p:cNvPr id="34" name="직선 연결선 33">
                    <a:extLst>
                      <a:ext uri="{FF2B5EF4-FFF2-40B4-BE49-F238E27FC236}">
                        <a16:creationId xmlns:a16="http://schemas.microsoft.com/office/drawing/2014/main" id="{7A519110-C014-4F8E-8AC1-AD74B2EBD9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618303" y="1869651"/>
                    <a:ext cx="0" cy="18506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직선 연결선 34">
                    <a:extLst>
                      <a:ext uri="{FF2B5EF4-FFF2-40B4-BE49-F238E27FC236}">
                        <a16:creationId xmlns:a16="http://schemas.microsoft.com/office/drawing/2014/main" id="{0B498B26-D0F8-471C-AE9B-22C87FA9E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618303" y="2054716"/>
                    <a:ext cx="1259149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직선 연결선 35">
                    <a:extLst>
                      <a:ext uri="{FF2B5EF4-FFF2-40B4-BE49-F238E27FC236}">
                        <a16:creationId xmlns:a16="http://schemas.microsoft.com/office/drawing/2014/main" id="{E31E7945-6464-4DA8-AF49-49D667F13FF9}"/>
                      </a:ext>
                    </a:extLst>
                  </p:cNvPr>
                  <p:cNvCxnSpPr/>
                  <p:nvPr/>
                </p:nvCxnSpPr>
                <p:spPr>
                  <a:xfrm>
                    <a:off x="7877452" y="2054716"/>
                    <a:ext cx="0" cy="196193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직선 연결선 36">
                    <a:extLst>
                      <a:ext uri="{FF2B5EF4-FFF2-40B4-BE49-F238E27FC236}">
                        <a16:creationId xmlns:a16="http://schemas.microsoft.com/office/drawing/2014/main" id="{B6B62FD7-80F0-44F7-A3A8-495E8046B7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57675" y="2054716"/>
                    <a:ext cx="1259149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직선 연결선 37">
                    <a:extLst>
                      <a:ext uri="{FF2B5EF4-FFF2-40B4-BE49-F238E27FC236}">
                        <a16:creationId xmlns:a16="http://schemas.microsoft.com/office/drawing/2014/main" id="{A157E64C-592A-4A26-8841-F2BF42774A39}"/>
                      </a:ext>
                    </a:extLst>
                  </p:cNvPr>
                  <p:cNvCxnSpPr/>
                  <p:nvPr/>
                </p:nvCxnSpPr>
                <p:spPr>
                  <a:xfrm>
                    <a:off x="5372471" y="2051734"/>
                    <a:ext cx="0" cy="196193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40" name="액자 39">
                <a:extLst>
                  <a:ext uri="{FF2B5EF4-FFF2-40B4-BE49-F238E27FC236}">
                    <a16:creationId xmlns:a16="http://schemas.microsoft.com/office/drawing/2014/main" id="{690711F8-9CF8-470C-944D-C05997ED619A}"/>
                  </a:ext>
                </a:extLst>
              </p:cNvPr>
              <p:cNvSpPr/>
              <p:nvPr/>
            </p:nvSpPr>
            <p:spPr>
              <a:xfrm>
                <a:off x="7402063" y="2817705"/>
                <a:ext cx="1507770" cy="439161"/>
              </a:xfrm>
              <a:prstGeom prst="frame">
                <a:avLst>
                  <a:gd name="adj1" fmla="val 7687"/>
                </a:avLst>
              </a:prstGeom>
              <a:solidFill>
                <a:srgbClr val="2E75B6"/>
              </a:solidFill>
              <a:ln>
                <a:solidFill>
                  <a:srgbClr val="2E75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C43F037F-8EB7-4D52-A61C-2F46B27D16C0}"/>
                </a:ext>
              </a:extLst>
            </p:cNvPr>
            <p:cNvCxnSpPr>
              <a:cxnSpLocks/>
            </p:cNvCxnSpPr>
            <p:nvPr/>
          </p:nvCxnSpPr>
          <p:spPr>
            <a:xfrm>
              <a:off x="8042671" y="3736132"/>
              <a:ext cx="0" cy="1445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4FC580B7-846B-444C-A180-B3F02F4038EA}"/>
                </a:ext>
              </a:extLst>
            </p:cNvPr>
            <p:cNvCxnSpPr>
              <a:cxnSpLocks/>
            </p:cNvCxnSpPr>
            <p:nvPr/>
          </p:nvCxnSpPr>
          <p:spPr>
            <a:xfrm>
              <a:off x="8042671" y="3880649"/>
              <a:ext cx="102809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805C4DC-427C-45FB-A88C-45BE09C69A86}"/>
                </a:ext>
              </a:extLst>
            </p:cNvPr>
            <p:cNvCxnSpPr/>
            <p:nvPr/>
          </p:nvCxnSpPr>
          <p:spPr>
            <a:xfrm>
              <a:off x="9070770" y="3880649"/>
              <a:ext cx="0" cy="15320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482B853E-FF67-43BC-8DAD-04B1EA4AA3F5}"/>
                </a:ext>
              </a:extLst>
            </p:cNvPr>
            <p:cNvCxnSpPr>
              <a:cxnSpLocks/>
            </p:cNvCxnSpPr>
            <p:nvPr/>
          </p:nvCxnSpPr>
          <p:spPr>
            <a:xfrm>
              <a:off x="7013364" y="3880649"/>
              <a:ext cx="102809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3AF1A183-5309-43D8-AADB-59631481E3B0}"/>
                </a:ext>
              </a:extLst>
            </p:cNvPr>
            <p:cNvCxnSpPr/>
            <p:nvPr/>
          </p:nvCxnSpPr>
          <p:spPr>
            <a:xfrm>
              <a:off x="7025445" y="3878320"/>
              <a:ext cx="0" cy="15320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44AFBD0-F6A4-4D99-B5F1-3C08FED509CC}"/>
                </a:ext>
              </a:extLst>
            </p:cNvPr>
            <p:cNvSpPr/>
            <p:nvPr/>
          </p:nvSpPr>
          <p:spPr>
            <a:xfrm>
              <a:off x="6215898" y="4054756"/>
              <a:ext cx="1616447" cy="45754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Feistel</a:t>
              </a:r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3D34369D-81D3-45D3-87DB-372091A536DE}"/>
                </a:ext>
              </a:extLst>
            </p:cNvPr>
            <p:cNvSpPr/>
            <p:nvPr/>
          </p:nvSpPr>
          <p:spPr>
            <a:xfrm>
              <a:off x="8262377" y="4054756"/>
              <a:ext cx="1616447" cy="45754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SPN</a:t>
              </a:r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6771268F-2426-422B-A64A-3B5C187636A9}"/>
                </a:ext>
              </a:extLst>
            </p:cNvPr>
            <p:cNvCxnSpPr>
              <a:cxnSpLocks/>
            </p:cNvCxnSpPr>
            <p:nvPr/>
          </p:nvCxnSpPr>
          <p:spPr>
            <a:xfrm>
              <a:off x="7038962" y="4522079"/>
              <a:ext cx="0" cy="1445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107F69EE-44E0-4852-9669-A5CEDEE7BC5D}"/>
                </a:ext>
              </a:extLst>
            </p:cNvPr>
            <p:cNvCxnSpPr>
              <a:cxnSpLocks/>
            </p:cNvCxnSpPr>
            <p:nvPr/>
          </p:nvCxnSpPr>
          <p:spPr>
            <a:xfrm>
              <a:off x="7038962" y="4666596"/>
              <a:ext cx="102809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8CC8D617-A07B-482B-BEF5-8D7ECFA1A9B2}"/>
                </a:ext>
              </a:extLst>
            </p:cNvPr>
            <p:cNvCxnSpPr/>
            <p:nvPr/>
          </p:nvCxnSpPr>
          <p:spPr>
            <a:xfrm>
              <a:off x="8067061" y="4666596"/>
              <a:ext cx="0" cy="15320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1BBEC73F-DD6D-4772-B94C-74BDB9A133C3}"/>
                </a:ext>
              </a:extLst>
            </p:cNvPr>
            <p:cNvCxnSpPr>
              <a:cxnSpLocks/>
            </p:cNvCxnSpPr>
            <p:nvPr/>
          </p:nvCxnSpPr>
          <p:spPr>
            <a:xfrm>
              <a:off x="6009655" y="4666596"/>
              <a:ext cx="102809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C431C8BE-D3B1-402B-AF70-9D6CC93C0284}"/>
                </a:ext>
              </a:extLst>
            </p:cNvPr>
            <p:cNvCxnSpPr/>
            <p:nvPr/>
          </p:nvCxnSpPr>
          <p:spPr>
            <a:xfrm>
              <a:off x="6021736" y="4664267"/>
              <a:ext cx="0" cy="15320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C90DC567-7EE6-4788-B184-AF56070EE7F2}"/>
                </a:ext>
              </a:extLst>
            </p:cNvPr>
            <p:cNvSpPr/>
            <p:nvPr/>
          </p:nvSpPr>
          <p:spPr>
            <a:xfrm>
              <a:off x="5212189" y="4829945"/>
              <a:ext cx="1616447" cy="45754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DES</a:t>
              </a:r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55ED97A3-BC28-4C8A-98A7-EE4A3F1057A5}"/>
                </a:ext>
              </a:extLst>
            </p:cNvPr>
            <p:cNvSpPr/>
            <p:nvPr/>
          </p:nvSpPr>
          <p:spPr>
            <a:xfrm>
              <a:off x="7258668" y="4829945"/>
              <a:ext cx="1616447" cy="45754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SEED</a:t>
              </a:r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36FEE1B3-6A72-4AFE-B231-05BD337AAEA7}"/>
              </a:ext>
            </a:extLst>
          </p:cNvPr>
          <p:cNvGrpSpPr/>
          <p:nvPr/>
        </p:nvGrpSpPr>
        <p:grpSpPr>
          <a:xfrm>
            <a:off x="-758" y="601"/>
            <a:ext cx="12192000" cy="6871338"/>
            <a:chOff x="-26179" y="1072469"/>
            <a:chExt cx="12192000" cy="6871338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043A666-C0D9-41DB-B3E7-911223ABE2BF}"/>
                </a:ext>
              </a:extLst>
            </p:cNvPr>
            <p:cNvSpPr/>
            <p:nvPr/>
          </p:nvSpPr>
          <p:spPr>
            <a:xfrm>
              <a:off x="-26179" y="1072469"/>
              <a:ext cx="12192000" cy="6871338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BD44225C-1662-4304-A72C-7D1410A7C95C}"/>
                </a:ext>
              </a:extLst>
            </p:cNvPr>
            <p:cNvGrpSpPr/>
            <p:nvPr/>
          </p:nvGrpSpPr>
          <p:grpSpPr>
            <a:xfrm>
              <a:off x="233799" y="2788033"/>
              <a:ext cx="11672044" cy="3245759"/>
              <a:chOff x="-474652" y="2995280"/>
              <a:chExt cx="11672044" cy="2175955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617AE88A-BA9B-4776-8650-50C88C17E462}"/>
                  </a:ext>
                </a:extLst>
              </p:cNvPr>
              <p:cNvSpPr/>
              <p:nvPr/>
            </p:nvSpPr>
            <p:spPr>
              <a:xfrm>
                <a:off x="-474652" y="2995280"/>
                <a:ext cx="11672044" cy="2175955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rgbClr val="2E75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DC37293A-EDDB-49E4-8B9C-1044F6057766}"/>
                  </a:ext>
                </a:extLst>
              </p:cNvPr>
              <p:cNvGrpSpPr/>
              <p:nvPr/>
            </p:nvGrpSpPr>
            <p:grpSpPr>
              <a:xfrm>
                <a:off x="-214106" y="3206887"/>
                <a:ext cx="11150952" cy="1879089"/>
                <a:chOff x="718553" y="5127559"/>
                <a:chExt cx="11150952" cy="1756120"/>
              </a:xfrm>
            </p:grpSpPr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305CA66C-DC73-44BD-8D64-DBCFB32FBBA4}"/>
                    </a:ext>
                  </a:extLst>
                </p:cNvPr>
                <p:cNvSpPr/>
                <p:nvPr/>
              </p:nvSpPr>
              <p:spPr>
                <a:xfrm>
                  <a:off x="8102462" y="6152221"/>
                  <a:ext cx="1743189" cy="611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암호 블록 </a:t>
                  </a:r>
                  <a:r>
                    <a:rPr lang="en-US" altLang="ko-KR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2</a:t>
                  </a:r>
                </a:p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GZX</a:t>
                  </a:r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0920B26C-7A8D-487D-A878-7830E7CFE213}"/>
                    </a:ext>
                  </a:extLst>
                </p:cNvPr>
                <p:cNvSpPr/>
                <p:nvPr/>
              </p:nvSpPr>
              <p:spPr>
                <a:xfrm>
                  <a:off x="10126316" y="6157504"/>
                  <a:ext cx="1743189" cy="611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암호 블록 </a:t>
                  </a:r>
                  <a:r>
                    <a:rPr lang="en-US" altLang="ko-KR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1</a:t>
                  </a:r>
                </a:p>
                <a:p>
                  <a:pPr algn="ctr"/>
                  <a:r>
                    <a:rPr lang="en-US" altLang="ko-KR" sz="160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OPV</a:t>
                  </a:r>
                </a:p>
              </p:txBody>
            </p:sp>
            <p:grpSp>
              <p:nvGrpSpPr>
                <p:cNvPr id="65" name="그룹 64">
                  <a:extLst>
                    <a:ext uri="{FF2B5EF4-FFF2-40B4-BE49-F238E27FC236}">
                      <a16:creationId xmlns:a16="http://schemas.microsoft.com/office/drawing/2014/main" id="{CFDB93C3-CC2F-4049-B1D2-BEFACA5DC92B}"/>
                    </a:ext>
                  </a:extLst>
                </p:cNvPr>
                <p:cNvGrpSpPr/>
                <p:nvPr/>
              </p:nvGrpSpPr>
              <p:grpSpPr>
                <a:xfrm>
                  <a:off x="718553" y="5127559"/>
                  <a:ext cx="6539401" cy="1756120"/>
                  <a:chOff x="718553" y="5127210"/>
                  <a:chExt cx="6539401" cy="1755999"/>
                </a:xfrm>
              </p:grpSpPr>
              <p:grpSp>
                <p:nvGrpSpPr>
                  <p:cNvPr id="47" name="그룹 46">
                    <a:extLst>
                      <a:ext uri="{FF2B5EF4-FFF2-40B4-BE49-F238E27FC236}">
                        <a16:creationId xmlns:a16="http://schemas.microsoft.com/office/drawing/2014/main" id="{6C453570-0FCA-4577-B3FB-E5826F93785D}"/>
                      </a:ext>
                    </a:extLst>
                  </p:cNvPr>
                  <p:cNvGrpSpPr/>
                  <p:nvPr/>
                </p:nvGrpSpPr>
                <p:grpSpPr>
                  <a:xfrm>
                    <a:off x="5241408" y="6030922"/>
                    <a:ext cx="2016546" cy="852287"/>
                    <a:chOff x="9309939" y="5128435"/>
                    <a:chExt cx="2016546" cy="852288"/>
                  </a:xfrm>
                </p:grpSpPr>
                <p:sp>
                  <p:nvSpPr>
                    <p:cNvPr id="45" name="구름 44">
                      <a:extLst>
                        <a:ext uri="{FF2B5EF4-FFF2-40B4-BE49-F238E27FC236}">
                          <a16:creationId xmlns:a16="http://schemas.microsoft.com/office/drawing/2014/main" id="{BDC397C3-E592-4E9C-A987-ACCAE7371C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09939" y="5128435"/>
                      <a:ext cx="2016546" cy="852288"/>
                    </a:xfrm>
                    <a:prstGeom prst="cloud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3025ED2C-4DD3-4F3E-8FB0-2F1E536D275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03743" y="5395590"/>
                      <a:ext cx="1455520" cy="23138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b="1">
                          <a:solidFill>
                            <a:srgbClr val="2E75B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블록 암호</a:t>
                      </a:r>
                    </a:p>
                  </p:txBody>
                </p:sp>
              </p:grpSp>
              <p:grpSp>
                <p:nvGrpSpPr>
                  <p:cNvPr id="57" name="그룹 56">
                    <a:extLst>
                      <a:ext uri="{FF2B5EF4-FFF2-40B4-BE49-F238E27FC236}">
                        <a16:creationId xmlns:a16="http://schemas.microsoft.com/office/drawing/2014/main" id="{52A0C92C-54ED-44E9-864D-34243695C8AD}"/>
                      </a:ext>
                    </a:extLst>
                  </p:cNvPr>
                  <p:cNvGrpSpPr/>
                  <p:nvPr/>
                </p:nvGrpSpPr>
                <p:grpSpPr>
                  <a:xfrm>
                    <a:off x="718553" y="5301942"/>
                    <a:ext cx="3688301" cy="1471690"/>
                    <a:chOff x="2248441" y="5034943"/>
                    <a:chExt cx="3688301" cy="1471692"/>
                  </a:xfrm>
                </p:grpSpPr>
                <p:sp>
                  <p:nvSpPr>
                    <p:cNvPr id="42" name="직사각형 41">
                      <a:extLst>
                        <a:ext uri="{FF2B5EF4-FFF2-40B4-BE49-F238E27FC236}">
                          <a16:creationId xmlns:a16="http://schemas.microsoft.com/office/drawing/2014/main" id="{04E819A6-9756-4BF3-9D40-F55CCA1AC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48835" y="5034943"/>
                      <a:ext cx="1490402" cy="61107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평문</a:t>
                      </a:r>
                      <a:endParaRPr lang="en-US" altLang="ko-KR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ABCDEFGH</a:t>
                      </a:r>
                    </a:p>
                  </p:txBody>
                </p:sp>
                <p:sp>
                  <p:nvSpPr>
                    <p:cNvPr id="43" name="직사각형 42">
                      <a:extLst>
                        <a:ext uri="{FF2B5EF4-FFF2-40B4-BE49-F238E27FC236}">
                          <a16:creationId xmlns:a16="http://schemas.microsoft.com/office/drawing/2014/main" id="{20DB31E9-6C74-4F07-B60B-2A390E6A88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93553" y="5887439"/>
                      <a:ext cx="1743189" cy="61107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데이터 블록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  <a:p>
                      <a:pPr algn="ctr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ABC</a:t>
                      </a:r>
                    </a:p>
                  </p:txBody>
                </p:sp>
                <p:sp>
                  <p:nvSpPr>
                    <p:cNvPr id="44" name="직사각형 43">
                      <a:extLst>
                        <a:ext uri="{FF2B5EF4-FFF2-40B4-BE49-F238E27FC236}">
                          <a16:creationId xmlns:a16="http://schemas.microsoft.com/office/drawing/2014/main" id="{AAAF72F7-FE29-4A4D-A067-3ACF19076D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48441" y="5895561"/>
                      <a:ext cx="1743189" cy="61107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데이터 블록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  <a:p>
                      <a:pPr algn="ctr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DEF</a:t>
                      </a:r>
                    </a:p>
                  </p:txBody>
                </p:sp>
                <p:cxnSp>
                  <p:nvCxnSpPr>
                    <p:cNvPr id="52" name="직선 연결선 51">
                      <a:extLst>
                        <a:ext uri="{FF2B5EF4-FFF2-40B4-BE49-F238E27FC236}">
                          <a16:creationId xmlns:a16="http://schemas.microsoft.com/office/drawing/2014/main" id="{DFC068E6-B92B-409A-BB52-9576D66DA79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096775" y="5639349"/>
                      <a:ext cx="0" cy="127971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직선 연결선 52">
                      <a:extLst>
                        <a:ext uri="{FF2B5EF4-FFF2-40B4-BE49-F238E27FC236}">
                          <a16:creationId xmlns:a16="http://schemas.microsoft.com/office/drawing/2014/main" id="{24163FCD-A41B-4576-AF20-A5032EFFA3A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069079" y="5763314"/>
                      <a:ext cx="947931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직선 연결선 53">
                      <a:extLst>
                        <a:ext uri="{FF2B5EF4-FFF2-40B4-BE49-F238E27FC236}">
                          <a16:creationId xmlns:a16="http://schemas.microsoft.com/office/drawing/2014/main" id="{70918840-96F4-4B9F-BEB7-487B9B5B8A3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017010" y="5763314"/>
                      <a:ext cx="0" cy="135665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직선 연결선 54">
                      <a:extLst>
                        <a:ext uri="{FF2B5EF4-FFF2-40B4-BE49-F238E27FC236}">
                          <a16:creationId xmlns:a16="http://schemas.microsoft.com/office/drawing/2014/main" id="{A8910948-8933-4570-BF62-96EDD5F16C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120035" y="5763314"/>
                      <a:ext cx="947931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직선 연결선 55">
                      <a:extLst>
                        <a:ext uri="{FF2B5EF4-FFF2-40B4-BE49-F238E27FC236}">
                          <a16:creationId xmlns:a16="http://schemas.microsoft.com/office/drawing/2014/main" id="{17A23682-5B2F-4121-9A11-C5BD5B8B01D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131174" y="5761252"/>
                      <a:ext cx="0" cy="135665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1" name="그룹 60">
                    <a:extLst>
                      <a:ext uri="{FF2B5EF4-FFF2-40B4-BE49-F238E27FC236}">
                        <a16:creationId xmlns:a16="http://schemas.microsoft.com/office/drawing/2014/main" id="{4A80DF23-8A7E-44A3-A5B4-D34FAFE1A079}"/>
                      </a:ext>
                    </a:extLst>
                  </p:cNvPr>
                  <p:cNvGrpSpPr/>
                  <p:nvPr/>
                </p:nvGrpSpPr>
                <p:grpSpPr>
                  <a:xfrm>
                    <a:off x="5797788" y="5127210"/>
                    <a:ext cx="903785" cy="627670"/>
                    <a:chOff x="7077072" y="5258146"/>
                    <a:chExt cx="903785" cy="627670"/>
                  </a:xfrm>
                </p:grpSpPr>
                <p:pic>
                  <p:nvPicPr>
                    <p:cNvPr id="49" name="그림 48">
                      <a:extLst>
                        <a:ext uri="{FF2B5EF4-FFF2-40B4-BE49-F238E27FC236}">
                          <a16:creationId xmlns:a16="http://schemas.microsoft.com/office/drawing/2014/main" id="{764B9E37-B5FB-4D98-B617-A84C3464BE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077072" y="5258146"/>
                      <a:ext cx="589277" cy="589277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60" name="TextBox 59">
                      <a:extLst>
                        <a:ext uri="{FF2B5EF4-FFF2-40B4-BE49-F238E27FC236}">
                          <a16:creationId xmlns:a16="http://schemas.microsoft.com/office/drawing/2014/main" id="{8DC91502-47CA-4186-8252-57EBA8C9E76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26467" y="5547262"/>
                      <a:ext cx="75439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600" b="1">
                          <a:solidFill>
                            <a:srgbClr val="2E75B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Key</a:t>
                      </a:r>
                      <a:endParaRPr lang="ko-KR" altLang="en-US" sz="1600" b="1">
                        <a:solidFill>
                          <a:srgbClr val="2E75B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cxnSp>
                <p:nvCxnSpPr>
                  <p:cNvPr id="63" name="직선 화살표 연결선 62">
                    <a:extLst>
                      <a:ext uri="{FF2B5EF4-FFF2-40B4-BE49-F238E27FC236}">
                        <a16:creationId xmlns:a16="http://schemas.microsoft.com/office/drawing/2014/main" id="{E89E6F95-C082-4325-BE83-E1E7CDCF1B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02536" y="5693550"/>
                    <a:ext cx="0" cy="305537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7" name="직선 화살표 연결선 66">
                  <a:extLst>
                    <a:ext uri="{FF2B5EF4-FFF2-40B4-BE49-F238E27FC236}">
                      <a16:creationId xmlns:a16="http://schemas.microsoft.com/office/drawing/2014/main" id="{8FD295D6-16DF-470F-AE99-C9A2788D7BB7}"/>
                    </a:ext>
                  </a:extLst>
                </p:cNvPr>
                <p:cNvCxnSpPr>
                  <a:stCxn id="43" idx="3"/>
                  <a:endCxn id="45" idx="2"/>
                </p:cNvCxnSpPr>
                <p:nvPr/>
              </p:nvCxnSpPr>
              <p:spPr>
                <a:xfrm flipV="1">
                  <a:off x="4406854" y="6457506"/>
                  <a:ext cx="840809" cy="290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화살표 연결선 67">
                  <a:extLst>
                    <a:ext uri="{FF2B5EF4-FFF2-40B4-BE49-F238E27FC236}">
                      <a16:creationId xmlns:a16="http://schemas.microsoft.com/office/drawing/2014/main" id="{69E61524-5B4B-474F-8CF9-DCD980746D21}"/>
                    </a:ext>
                  </a:extLst>
                </p:cNvPr>
                <p:cNvCxnSpPr>
                  <a:cxnSpLocks/>
                  <a:stCxn id="45" idx="0"/>
                  <a:endCxn id="50" idx="1"/>
                </p:cNvCxnSpPr>
                <p:nvPr/>
              </p:nvCxnSpPr>
              <p:spPr>
                <a:xfrm>
                  <a:off x="7256274" y="6457506"/>
                  <a:ext cx="846188" cy="27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0A4706AB-9018-4CB6-8503-8F39F35C30A9}"/>
                    </a:ext>
                  </a:extLst>
                </p:cNvPr>
                <p:cNvCxnSpPr>
                  <a:stCxn id="50" idx="3"/>
                  <a:endCxn id="51" idx="1"/>
                </p:cNvCxnSpPr>
                <p:nvPr/>
              </p:nvCxnSpPr>
              <p:spPr>
                <a:xfrm>
                  <a:off x="9845651" y="6457779"/>
                  <a:ext cx="280665" cy="528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077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01. Block cipher</a:t>
            </a:r>
            <a:endParaRPr lang="ko-KR" altLang="en-US" b="1">
              <a:solidFill>
                <a:srgbClr val="2E75B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920" y="1205260"/>
            <a:ext cx="11636645" cy="5057775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sz="2400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Feistel vs SPN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EE9578B-C575-42A7-9638-2EBEE3215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312015"/>
              </p:ext>
            </p:extLst>
          </p:nvPr>
        </p:nvGraphicFramePr>
        <p:xfrm>
          <a:off x="886082" y="2337694"/>
          <a:ext cx="10228959" cy="3111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9653">
                  <a:extLst>
                    <a:ext uri="{9D8B030D-6E8A-4147-A177-3AD203B41FA5}">
                      <a16:colId xmlns:a16="http://schemas.microsoft.com/office/drawing/2014/main" val="1612090286"/>
                    </a:ext>
                  </a:extLst>
                </a:gridCol>
                <a:gridCol w="3409653">
                  <a:extLst>
                    <a:ext uri="{9D8B030D-6E8A-4147-A177-3AD203B41FA5}">
                      <a16:colId xmlns:a16="http://schemas.microsoft.com/office/drawing/2014/main" val="411481634"/>
                    </a:ext>
                  </a:extLst>
                </a:gridCol>
                <a:gridCol w="3409653">
                  <a:extLst>
                    <a:ext uri="{9D8B030D-6E8A-4147-A177-3AD203B41FA5}">
                      <a16:colId xmlns:a16="http://schemas.microsoft.com/office/drawing/2014/main" val="2100259035"/>
                    </a:ext>
                  </a:extLst>
                </a:gridCol>
              </a:tblGrid>
              <a:tr h="518641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Feistel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SPN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542626"/>
                  </a:ext>
                </a:extLst>
              </a:tr>
              <a:tr h="5186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Encryption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&amp; Decryption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같음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다름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9311928"/>
                  </a:ext>
                </a:extLst>
              </a:tr>
              <a:tr h="5186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반복 연산 효과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2-round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1-round 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8986046"/>
                  </a:ext>
                </a:extLst>
              </a:tr>
              <a:tr h="5186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1-round </a:t>
                      </a:r>
                      <a:r>
                        <a:rPr lang="ko-KR" altLang="en-US"/>
                        <a:t>당 암호화 </a:t>
                      </a:r>
                      <a:r>
                        <a:rPr lang="en-US" altLang="ko-KR"/>
                        <a:t>bit</a:t>
                      </a:r>
                      <a:r>
                        <a:rPr lang="ko-KR" altLang="en-US"/>
                        <a:t>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32 bit </a:t>
                      </a:r>
                      <a:r>
                        <a:rPr lang="ko-KR" altLang="en-US"/>
                        <a:t>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128 bit </a:t>
                      </a:r>
                      <a:r>
                        <a:rPr lang="ko-KR" altLang="en-US"/>
                        <a:t>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1609397"/>
                  </a:ext>
                </a:extLst>
              </a:tr>
              <a:tr h="5186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병렬성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낮음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높음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6374937"/>
                  </a:ext>
                </a:extLst>
              </a:tr>
              <a:tr h="5186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대표 알고리즘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DES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AES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780126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8D1133B-2B7D-461A-9898-AD3B183D6A05}"/>
              </a:ext>
            </a:extLst>
          </p:cNvPr>
          <p:cNvSpPr txBox="1"/>
          <p:nvPr/>
        </p:nvSpPr>
        <p:spPr>
          <a:xfrm>
            <a:off x="7564120" y="3444240"/>
            <a:ext cx="32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3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01. Block cipher </a:t>
            </a:r>
            <a:endParaRPr lang="ko-KR" altLang="en-US" b="1">
              <a:solidFill>
                <a:srgbClr val="2E75B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920" y="1205260"/>
            <a:ext cx="5679132" cy="5057775"/>
          </a:xfrm>
          <a:ln w="19050">
            <a:solidFill>
              <a:srgbClr val="2E75B6"/>
            </a:solidFill>
          </a:ln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400">
                <a:latin typeface="Calibri" panose="020F0502020204030204" pitchFamily="34" charset="0"/>
                <a:cs typeface="Calibri" panose="020F0502020204030204" pitchFamily="34" charset="0"/>
              </a:rPr>
              <a:t> ECB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650602A-1A08-4246-84EE-D7C24228AB76}"/>
              </a:ext>
            </a:extLst>
          </p:cNvPr>
          <p:cNvGrpSpPr/>
          <p:nvPr/>
        </p:nvGrpSpPr>
        <p:grpSpPr>
          <a:xfrm>
            <a:off x="735168" y="2033121"/>
            <a:ext cx="5032635" cy="3956249"/>
            <a:chOff x="650392" y="1901146"/>
            <a:chExt cx="5032635" cy="3956249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D6AEF0DF-09A4-4030-AE87-0AAC3C6746B6}"/>
                </a:ext>
              </a:extLst>
            </p:cNvPr>
            <p:cNvGrpSpPr/>
            <p:nvPr/>
          </p:nvGrpSpPr>
          <p:grpSpPr>
            <a:xfrm>
              <a:off x="650392" y="2268230"/>
              <a:ext cx="5032635" cy="3589165"/>
              <a:chOff x="650392" y="2268230"/>
              <a:chExt cx="5032635" cy="3589165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B52F1340-7B2B-4A5A-8AAA-1B5878DD512A}"/>
                  </a:ext>
                </a:extLst>
              </p:cNvPr>
              <p:cNvGrpSpPr/>
              <p:nvPr/>
            </p:nvGrpSpPr>
            <p:grpSpPr>
              <a:xfrm>
                <a:off x="660105" y="2268230"/>
                <a:ext cx="5022922" cy="3589165"/>
                <a:chOff x="660105" y="2268230"/>
                <a:chExt cx="5022922" cy="3589165"/>
              </a:xfrm>
            </p:grpSpPr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43BB2C34-F252-4BD4-B94A-7287847C0963}"/>
                    </a:ext>
                  </a:extLst>
                </p:cNvPr>
                <p:cNvSpPr/>
                <p:nvPr/>
              </p:nvSpPr>
              <p:spPr>
                <a:xfrm>
                  <a:off x="741809" y="2655010"/>
                  <a:ext cx="1027522" cy="37160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30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평문블록</a:t>
                  </a:r>
                  <a:r>
                    <a:rPr lang="en-US" altLang="ko-KR" sz="130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1</a:t>
                  </a:r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7E8A2CCA-41F2-492D-9022-2864358C7E4B}"/>
                    </a:ext>
                  </a:extLst>
                </p:cNvPr>
                <p:cNvSpPr/>
                <p:nvPr/>
              </p:nvSpPr>
              <p:spPr>
                <a:xfrm>
                  <a:off x="2045339" y="2655010"/>
                  <a:ext cx="1027522" cy="37160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30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평문블록</a:t>
                  </a:r>
                  <a:r>
                    <a:rPr lang="en-US" altLang="ko-KR" sz="130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2</a:t>
                  </a:r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7B53ECF4-64E5-4B1D-AC70-CCFB072A1AA1}"/>
                    </a:ext>
                  </a:extLst>
                </p:cNvPr>
                <p:cNvSpPr/>
                <p:nvPr/>
              </p:nvSpPr>
              <p:spPr>
                <a:xfrm>
                  <a:off x="3348869" y="2655010"/>
                  <a:ext cx="1027522" cy="37160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30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평문블록</a:t>
                  </a:r>
                  <a:r>
                    <a:rPr lang="en-US" altLang="ko-KR" sz="130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3</a:t>
                  </a:r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AEA4ACEF-C68F-4B0C-8F1A-658848E7C8A4}"/>
                    </a:ext>
                  </a:extLst>
                </p:cNvPr>
                <p:cNvSpPr/>
                <p:nvPr/>
              </p:nvSpPr>
              <p:spPr>
                <a:xfrm>
                  <a:off x="4652399" y="2655010"/>
                  <a:ext cx="1027522" cy="37160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30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평문블록</a:t>
                  </a:r>
                  <a:r>
                    <a:rPr lang="en-US" altLang="ko-KR" sz="130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4</a:t>
                  </a:r>
                </a:p>
              </p:txBody>
            </p:sp>
            <p:cxnSp>
              <p:nvCxnSpPr>
                <p:cNvPr id="27" name="연결선: 꺾임 26">
                  <a:extLst>
                    <a:ext uri="{FF2B5EF4-FFF2-40B4-BE49-F238E27FC236}">
                      <a16:creationId xmlns:a16="http://schemas.microsoft.com/office/drawing/2014/main" id="{AC7F7809-81CC-42E1-A004-741884090909}"/>
                    </a:ext>
                  </a:extLst>
                </p:cNvPr>
                <p:cNvCxnSpPr>
                  <a:cxnSpLocks/>
                  <a:endCxn id="6" idx="0"/>
                </p:cNvCxnSpPr>
                <p:nvPr/>
              </p:nvCxnSpPr>
              <p:spPr>
                <a:xfrm rot="5400000">
                  <a:off x="1212109" y="2311692"/>
                  <a:ext cx="386779" cy="299856"/>
                </a:xfrm>
                <a:prstGeom prst="bentConnector3">
                  <a:avLst>
                    <a:gd name="adj1" fmla="val 50000"/>
                  </a:avLst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연결선: 꺾임 34">
                  <a:extLst>
                    <a:ext uri="{FF2B5EF4-FFF2-40B4-BE49-F238E27FC236}">
                      <a16:creationId xmlns:a16="http://schemas.microsoft.com/office/drawing/2014/main" id="{9DDEB77C-2943-4422-B474-4A638DD41FBD}"/>
                    </a:ext>
                  </a:extLst>
                </p:cNvPr>
                <p:cNvCxnSpPr>
                  <a:cxnSpLocks/>
                  <a:endCxn id="7" idx="0"/>
                </p:cNvCxnSpPr>
                <p:nvPr/>
              </p:nvCxnSpPr>
              <p:spPr>
                <a:xfrm rot="5400000">
                  <a:off x="2411962" y="2415370"/>
                  <a:ext cx="386779" cy="92501"/>
                </a:xfrm>
                <a:prstGeom prst="bentConnector3">
                  <a:avLst>
                    <a:gd name="adj1" fmla="val 50001"/>
                  </a:avLst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연결선: 꺾임 38">
                  <a:extLst>
                    <a:ext uri="{FF2B5EF4-FFF2-40B4-BE49-F238E27FC236}">
                      <a16:creationId xmlns:a16="http://schemas.microsoft.com/office/drawing/2014/main" id="{9829A236-556A-4CF2-91A1-63BD49FF7602}"/>
                    </a:ext>
                  </a:extLst>
                </p:cNvPr>
                <p:cNvCxnSpPr>
                  <a:cxnSpLocks/>
                  <a:endCxn id="8" idx="0"/>
                </p:cNvCxnSpPr>
                <p:nvPr/>
              </p:nvCxnSpPr>
              <p:spPr>
                <a:xfrm rot="16200000" flipH="1">
                  <a:off x="3593188" y="2385568"/>
                  <a:ext cx="372546" cy="166338"/>
                </a:xfrm>
                <a:prstGeom prst="bentConnector3">
                  <a:avLst>
                    <a:gd name="adj1" fmla="val 50000"/>
                  </a:avLst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6" name="그룹 75">
                  <a:extLst>
                    <a:ext uri="{FF2B5EF4-FFF2-40B4-BE49-F238E27FC236}">
                      <a16:creationId xmlns:a16="http://schemas.microsoft.com/office/drawing/2014/main" id="{BA3568EE-47EE-4F4A-962C-DCE43B229F3F}"/>
                    </a:ext>
                  </a:extLst>
                </p:cNvPr>
                <p:cNvGrpSpPr/>
                <p:nvPr/>
              </p:nvGrpSpPr>
              <p:grpSpPr>
                <a:xfrm>
                  <a:off x="741809" y="3026612"/>
                  <a:ext cx="4941218" cy="2830783"/>
                  <a:chOff x="741809" y="3026612"/>
                  <a:chExt cx="4941218" cy="2830783"/>
                </a:xfrm>
              </p:grpSpPr>
              <p:grpSp>
                <p:nvGrpSpPr>
                  <p:cNvPr id="75" name="그룹 74">
                    <a:extLst>
                      <a:ext uri="{FF2B5EF4-FFF2-40B4-BE49-F238E27FC236}">
                        <a16:creationId xmlns:a16="http://schemas.microsoft.com/office/drawing/2014/main" id="{87C75C7E-981B-47E1-968A-1D8E37877EE3}"/>
                      </a:ext>
                    </a:extLst>
                  </p:cNvPr>
                  <p:cNvGrpSpPr/>
                  <p:nvPr/>
                </p:nvGrpSpPr>
                <p:grpSpPr>
                  <a:xfrm>
                    <a:off x="741809" y="3026612"/>
                    <a:ext cx="4941218" cy="2830783"/>
                    <a:chOff x="741809" y="3026612"/>
                    <a:chExt cx="4941218" cy="2830783"/>
                  </a:xfrm>
                </p:grpSpPr>
                <p:sp>
                  <p:nvSpPr>
                    <p:cNvPr id="10" name="직사각형 9">
                      <a:extLst>
                        <a:ext uri="{FF2B5EF4-FFF2-40B4-BE49-F238E27FC236}">
                          <a16:creationId xmlns:a16="http://schemas.microsoft.com/office/drawing/2014/main" id="{928AC7C0-ABE3-44C5-BD58-87FC5165C3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809" y="3502786"/>
                      <a:ext cx="1027522" cy="52102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암호화</a:t>
                      </a:r>
                      <a:endParaRPr lang="en-US" altLang="ko-KR" sz="14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" name="직사각형 10">
                      <a:extLst>
                        <a:ext uri="{FF2B5EF4-FFF2-40B4-BE49-F238E27FC236}">
                          <a16:creationId xmlns:a16="http://schemas.microsoft.com/office/drawing/2014/main" id="{EAC09A5F-0387-4454-82E6-9AEB8DE333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45339" y="3502786"/>
                      <a:ext cx="1027522" cy="52102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암호화</a:t>
                      </a:r>
                      <a:endParaRPr lang="en-US" altLang="ko-KR" sz="14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" name="직사각형 11">
                      <a:extLst>
                        <a:ext uri="{FF2B5EF4-FFF2-40B4-BE49-F238E27FC236}">
                          <a16:creationId xmlns:a16="http://schemas.microsoft.com/office/drawing/2014/main" id="{1D645758-B820-4DAD-91E8-D7FC2B616C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48869" y="3502786"/>
                      <a:ext cx="1027522" cy="52102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암호화</a:t>
                      </a:r>
                      <a:endParaRPr lang="en-US" altLang="ko-KR" sz="14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" name="직사각형 12">
                      <a:extLst>
                        <a:ext uri="{FF2B5EF4-FFF2-40B4-BE49-F238E27FC236}">
                          <a16:creationId xmlns:a16="http://schemas.microsoft.com/office/drawing/2014/main" id="{2BC94C67-A4E2-43C9-9502-72FF3CA849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55505" y="3502786"/>
                      <a:ext cx="1027522" cy="52102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암호화</a:t>
                      </a:r>
                      <a:endParaRPr lang="en-US" altLang="ko-KR" sz="14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grpSp>
                  <p:nvGrpSpPr>
                    <p:cNvPr id="74" name="그룹 73">
                      <a:extLst>
                        <a:ext uri="{FF2B5EF4-FFF2-40B4-BE49-F238E27FC236}">
                          <a16:creationId xmlns:a16="http://schemas.microsoft.com/office/drawing/2014/main" id="{3635E324-1F72-44B9-A496-B12CF13789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809" y="4528265"/>
                      <a:ext cx="4938112" cy="1329130"/>
                      <a:chOff x="741809" y="4528265"/>
                      <a:chExt cx="4938112" cy="1329130"/>
                    </a:xfrm>
                  </p:grpSpPr>
                  <p:sp>
                    <p:nvSpPr>
                      <p:cNvPr id="14" name="직사각형 13">
                        <a:extLst>
                          <a:ext uri="{FF2B5EF4-FFF2-40B4-BE49-F238E27FC236}">
                            <a16:creationId xmlns:a16="http://schemas.microsoft.com/office/drawing/2014/main" id="{0BB12806-B864-4D57-9EAE-9A64288774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809" y="4528265"/>
                        <a:ext cx="1027522" cy="37160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ko-KR" altLang="en-US" sz="120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암호문블록</a:t>
                        </a:r>
                        <a:r>
                          <a:rPr lang="en-US" altLang="ko-KR" sz="120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1</a:t>
                        </a:r>
                      </a:p>
                    </p:txBody>
                  </p:sp>
                  <p:sp>
                    <p:nvSpPr>
                      <p:cNvPr id="15" name="직사각형 14">
                        <a:extLst>
                          <a:ext uri="{FF2B5EF4-FFF2-40B4-BE49-F238E27FC236}">
                            <a16:creationId xmlns:a16="http://schemas.microsoft.com/office/drawing/2014/main" id="{2D881DC8-6FCD-42BB-B850-46B272B88A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45339" y="4528265"/>
                        <a:ext cx="1027522" cy="37160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ko-KR" altLang="en-US" sz="120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암호문블록</a:t>
                        </a:r>
                        <a:r>
                          <a:rPr lang="en-US" altLang="ko-KR" sz="120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2</a:t>
                        </a:r>
                      </a:p>
                    </p:txBody>
                  </p:sp>
                  <p:sp>
                    <p:nvSpPr>
                      <p:cNvPr id="16" name="직사각형 15">
                        <a:extLst>
                          <a:ext uri="{FF2B5EF4-FFF2-40B4-BE49-F238E27FC236}">
                            <a16:creationId xmlns:a16="http://schemas.microsoft.com/office/drawing/2014/main" id="{516B139A-8A4C-47AC-9A9C-02B78C8C7F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48869" y="4528265"/>
                        <a:ext cx="1027522" cy="37160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ko-KR" altLang="en-US" sz="120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암호문블록</a:t>
                        </a:r>
                        <a:r>
                          <a:rPr lang="en-US" altLang="ko-KR" sz="120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3</a:t>
                        </a:r>
                      </a:p>
                    </p:txBody>
                  </p:sp>
                  <p:sp>
                    <p:nvSpPr>
                      <p:cNvPr id="17" name="직사각형 16">
                        <a:extLst>
                          <a:ext uri="{FF2B5EF4-FFF2-40B4-BE49-F238E27FC236}">
                            <a16:creationId xmlns:a16="http://schemas.microsoft.com/office/drawing/2014/main" id="{6E5BE610-AA1A-4EC0-B9AD-9CDCB8BB44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52399" y="4528265"/>
                        <a:ext cx="1027522" cy="37160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ko-KR" altLang="en-US" sz="120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암호문블록</a:t>
                        </a:r>
                        <a:r>
                          <a:rPr lang="en-US" altLang="ko-KR" sz="120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4</a:t>
                        </a:r>
                      </a:p>
                    </p:txBody>
                  </p:sp>
                  <p:sp>
                    <p:nvSpPr>
                      <p:cNvPr id="18" name="직사각형 17">
                        <a:extLst>
                          <a:ext uri="{FF2B5EF4-FFF2-40B4-BE49-F238E27FC236}">
                            <a16:creationId xmlns:a16="http://schemas.microsoft.com/office/drawing/2014/main" id="{2FE2F599-E659-429E-9A16-1E9FEEECC1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25405" y="5485793"/>
                        <a:ext cx="1027522" cy="37160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ko-KR" altLang="en-US" sz="120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암호문블록</a:t>
                        </a:r>
                        <a:r>
                          <a:rPr lang="en-US" altLang="ko-KR" sz="120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1</a:t>
                        </a:r>
                      </a:p>
                    </p:txBody>
                  </p:sp>
                  <p:sp>
                    <p:nvSpPr>
                      <p:cNvPr id="19" name="직사각형 18">
                        <a:extLst>
                          <a:ext uri="{FF2B5EF4-FFF2-40B4-BE49-F238E27FC236}">
                            <a16:creationId xmlns:a16="http://schemas.microsoft.com/office/drawing/2014/main" id="{061FE3ED-32E1-420C-AB91-D1C8B4E587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52927" y="5485793"/>
                        <a:ext cx="1027522" cy="37160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ko-KR" altLang="en-US" sz="120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암호문블록</a:t>
                        </a:r>
                        <a:r>
                          <a:rPr lang="en-US" altLang="ko-KR" sz="120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2</a:t>
                        </a:r>
                      </a:p>
                    </p:txBody>
                  </p:sp>
                  <p:sp>
                    <p:nvSpPr>
                      <p:cNvPr id="20" name="직사각형 19">
                        <a:extLst>
                          <a:ext uri="{FF2B5EF4-FFF2-40B4-BE49-F238E27FC236}">
                            <a16:creationId xmlns:a16="http://schemas.microsoft.com/office/drawing/2014/main" id="{98ADB094-039C-4E4C-8DFC-38F6001703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80449" y="5485793"/>
                        <a:ext cx="1027522" cy="37160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ko-KR" altLang="en-US" sz="120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암호문블록</a:t>
                        </a:r>
                        <a:r>
                          <a:rPr lang="en-US" altLang="ko-KR" sz="120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3</a:t>
                        </a:r>
                      </a:p>
                    </p:txBody>
                  </p:sp>
                  <p:sp>
                    <p:nvSpPr>
                      <p:cNvPr id="21" name="직사각형 20">
                        <a:extLst>
                          <a:ext uri="{FF2B5EF4-FFF2-40B4-BE49-F238E27FC236}">
                            <a16:creationId xmlns:a16="http://schemas.microsoft.com/office/drawing/2014/main" id="{6AEA1F7A-F0E7-4FDA-BE20-EDB4BC6634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207971" y="5485793"/>
                        <a:ext cx="1027522" cy="37160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ko-KR" altLang="en-US" sz="120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암호문블록</a:t>
                        </a:r>
                        <a:r>
                          <a:rPr lang="en-US" altLang="ko-KR" sz="120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4</a:t>
                        </a:r>
                      </a:p>
                    </p:txBody>
                  </p:sp>
                </p:grpSp>
                <p:cxnSp>
                  <p:nvCxnSpPr>
                    <p:cNvPr id="53" name="직선 화살표 연결선 52">
                      <a:extLst>
                        <a:ext uri="{FF2B5EF4-FFF2-40B4-BE49-F238E27FC236}">
                          <a16:creationId xmlns:a16="http://schemas.microsoft.com/office/drawing/2014/main" id="{8E14E85F-C534-49E0-BA7B-64A09A10557E}"/>
                        </a:ext>
                      </a:extLst>
                    </p:cNvPr>
                    <p:cNvCxnSpPr>
                      <a:stCxn id="6" idx="2"/>
                      <a:endCxn id="10" idx="0"/>
                    </p:cNvCxnSpPr>
                    <p:nvPr/>
                  </p:nvCxnSpPr>
                  <p:spPr>
                    <a:xfrm>
                      <a:off x="1255570" y="3026612"/>
                      <a:ext cx="0" cy="47617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직선 화살표 연결선 53">
                      <a:extLst>
                        <a:ext uri="{FF2B5EF4-FFF2-40B4-BE49-F238E27FC236}">
                          <a16:creationId xmlns:a16="http://schemas.microsoft.com/office/drawing/2014/main" id="{C825E34A-B8A4-431D-B131-6E4BFE31209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559100" y="3026612"/>
                      <a:ext cx="0" cy="47617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직선 화살표 연결선 54">
                      <a:extLst>
                        <a:ext uri="{FF2B5EF4-FFF2-40B4-BE49-F238E27FC236}">
                          <a16:creationId xmlns:a16="http://schemas.microsoft.com/office/drawing/2014/main" id="{ED2F9D58-EC5B-4EB8-AE00-F682092F250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862630" y="3026612"/>
                      <a:ext cx="0" cy="47617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직선 화살표 연결선 55">
                      <a:extLst>
                        <a:ext uri="{FF2B5EF4-FFF2-40B4-BE49-F238E27FC236}">
                          <a16:creationId xmlns:a16="http://schemas.microsoft.com/office/drawing/2014/main" id="{D456EFA3-4613-479F-9A34-3899F49C1BB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141256" y="3026612"/>
                      <a:ext cx="0" cy="47617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직선 화살표 연결선 56">
                      <a:extLst>
                        <a:ext uri="{FF2B5EF4-FFF2-40B4-BE49-F238E27FC236}">
                          <a16:creationId xmlns:a16="http://schemas.microsoft.com/office/drawing/2014/main" id="{B199B6C5-CC4A-4D94-A5F9-ECB0E88AE33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230666" y="4023810"/>
                      <a:ext cx="0" cy="47617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직선 화살표 연결선 57">
                      <a:extLst>
                        <a:ext uri="{FF2B5EF4-FFF2-40B4-BE49-F238E27FC236}">
                          <a16:creationId xmlns:a16="http://schemas.microsoft.com/office/drawing/2014/main" id="{C6B07E10-BB5C-446C-A961-E9BA33B6CB8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571020" y="4023810"/>
                      <a:ext cx="0" cy="47617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직선 화살표 연결선 58">
                      <a:extLst>
                        <a:ext uri="{FF2B5EF4-FFF2-40B4-BE49-F238E27FC236}">
                          <a16:creationId xmlns:a16="http://schemas.microsoft.com/office/drawing/2014/main" id="{48EB4E88-82DB-4FDF-AFE0-DE9F0BF371B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862630" y="4023810"/>
                      <a:ext cx="0" cy="47617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직선 화살표 연결선 59">
                      <a:extLst>
                        <a:ext uri="{FF2B5EF4-FFF2-40B4-BE49-F238E27FC236}">
                          <a16:creationId xmlns:a16="http://schemas.microsoft.com/office/drawing/2014/main" id="{969C5355-931B-4CEB-A1F8-45D9E904630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141256" y="4023810"/>
                      <a:ext cx="0" cy="47617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61" name="연결선: 꺾임 60">
                    <a:extLst>
                      <a:ext uri="{FF2B5EF4-FFF2-40B4-BE49-F238E27FC236}">
                        <a16:creationId xmlns:a16="http://schemas.microsoft.com/office/drawing/2014/main" id="{C41BD3C8-8AFB-42C7-B9B8-90DEAB78C9A1}"/>
                      </a:ext>
                    </a:extLst>
                  </p:cNvPr>
                  <p:cNvCxnSpPr>
                    <a:cxnSpLocks/>
                    <a:endCxn id="21" idx="0"/>
                  </p:cNvCxnSpPr>
                  <p:nvPr/>
                </p:nvCxnSpPr>
                <p:spPr>
                  <a:xfrm rot="5400000">
                    <a:off x="4643248" y="4987782"/>
                    <a:ext cx="576495" cy="419526"/>
                  </a:xfrm>
                  <a:prstGeom prst="bentConnector3">
                    <a:avLst>
                      <a:gd name="adj1" fmla="val 50000"/>
                    </a:avLst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연결선: 꺾임 62">
                    <a:extLst>
                      <a:ext uri="{FF2B5EF4-FFF2-40B4-BE49-F238E27FC236}">
                        <a16:creationId xmlns:a16="http://schemas.microsoft.com/office/drawing/2014/main" id="{173581E7-0AA5-49C1-A49A-B7CEC53103F1}"/>
                      </a:ext>
                    </a:extLst>
                  </p:cNvPr>
                  <p:cNvCxnSpPr>
                    <a:cxnSpLocks/>
                    <a:endCxn id="18" idx="0"/>
                  </p:cNvCxnSpPr>
                  <p:nvPr/>
                </p:nvCxnSpPr>
                <p:spPr>
                  <a:xfrm rot="16200000" flipH="1">
                    <a:off x="1137032" y="4983659"/>
                    <a:ext cx="595768" cy="408500"/>
                  </a:xfrm>
                  <a:prstGeom prst="bentConnector3">
                    <a:avLst>
                      <a:gd name="adj1" fmla="val 50000"/>
                    </a:avLst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연결선: 꺾임 64">
                    <a:extLst>
                      <a:ext uri="{FF2B5EF4-FFF2-40B4-BE49-F238E27FC236}">
                        <a16:creationId xmlns:a16="http://schemas.microsoft.com/office/drawing/2014/main" id="{83C161B2-22FA-4495-9A1F-E1D67917CDD5}"/>
                      </a:ext>
                    </a:extLst>
                  </p:cNvPr>
                  <p:cNvCxnSpPr>
                    <a:cxnSpLocks/>
                    <a:endCxn id="19" idx="0"/>
                  </p:cNvCxnSpPr>
                  <p:nvPr/>
                </p:nvCxnSpPr>
                <p:spPr>
                  <a:xfrm rot="16200000" flipH="1">
                    <a:off x="2316937" y="5136042"/>
                    <a:ext cx="591914" cy="107587"/>
                  </a:xfrm>
                  <a:prstGeom prst="bentConnector3">
                    <a:avLst>
                      <a:gd name="adj1" fmla="val 50000"/>
                    </a:avLst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연결선: 꺾임 66">
                    <a:extLst>
                      <a:ext uri="{FF2B5EF4-FFF2-40B4-BE49-F238E27FC236}">
                        <a16:creationId xmlns:a16="http://schemas.microsoft.com/office/drawing/2014/main" id="{183463EA-6161-4FEF-A095-0469D7B0FA28}"/>
                      </a:ext>
                    </a:extLst>
                  </p:cNvPr>
                  <p:cNvCxnSpPr>
                    <a:cxnSpLocks/>
                    <a:stCxn id="16" idx="2"/>
                    <a:endCxn id="20" idx="0"/>
                  </p:cNvCxnSpPr>
                  <p:nvPr/>
                </p:nvCxnSpPr>
                <p:spPr>
                  <a:xfrm rot="5400000">
                    <a:off x="3485457" y="5108620"/>
                    <a:ext cx="585926" cy="168420"/>
                  </a:xfrm>
                  <a:prstGeom prst="bentConnector3">
                    <a:avLst>
                      <a:gd name="adj1" fmla="val 50000"/>
                    </a:avLst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02FFF503-476C-4607-A1AD-EEA2C258004B}"/>
                    </a:ext>
                  </a:extLst>
                </p:cNvPr>
                <p:cNvSpPr txBox="1"/>
                <p:nvPr/>
              </p:nvSpPr>
              <p:spPr>
                <a:xfrm>
                  <a:off x="660105" y="2310133"/>
                  <a:ext cx="81361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 b="1"/>
                    <a:t>평문</a:t>
                  </a:r>
                </a:p>
              </p:txBody>
            </p:sp>
          </p:grp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3D2ECA7-6A88-4BBF-BE88-7E63781E0EEF}"/>
                  </a:ext>
                </a:extLst>
              </p:cNvPr>
              <p:cNvSpPr txBox="1"/>
              <p:nvPr/>
            </p:nvSpPr>
            <p:spPr>
              <a:xfrm>
                <a:off x="650392" y="5192981"/>
                <a:ext cx="8136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/>
                  <a:t>암호문</a:t>
                </a:r>
              </a:p>
            </p:txBody>
          </p: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19D6EF70-D665-4D8C-AA9B-88E6562A2748}"/>
                </a:ext>
              </a:extLst>
            </p:cNvPr>
            <p:cNvGrpSpPr/>
            <p:nvPr/>
          </p:nvGrpSpPr>
          <p:grpSpPr>
            <a:xfrm>
              <a:off x="1111823" y="1901146"/>
              <a:ext cx="4116285" cy="373228"/>
              <a:chOff x="950249" y="1759066"/>
              <a:chExt cx="4116285" cy="373228"/>
            </a:xfrm>
          </p:grpSpPr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EB64D7C2-6F3D-44E2-AC7D-7108AE1BE7F0}"/>
                  </a:ext>
                </a:extLst>
              </p:cNvPr>
              <p:cNvSpPr/>
              <p:nvPr/>
            </p:nvSpPr>
            <p:spPr>
              <a:xfrm>
                <a:off x="950249" y="1760692"/>
                <a:ext cx="1027522" cy="37160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평문블록</a:t>
                </a:r>
                <a:r>
                  <a:rPr lang="en-US" altLang="ko-KR" sz="13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5568A3F3-3CCF-4F20-A49B-CD09C0E5FE91}"/>
                  </a:ext>
                </a:extLst>
              </p:cNvPr>
              <p:cNvSpPr/>
              <p:nvPr/>
            </p:nvSpPr>
            <p:spPr>
              <a:xfrm>
                <a:off x="1977771" y="1760692"/>
                <a:ext cx="1027522" cy="37160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평문블록</a:t>
                </a:r>
                <a:r>
                  <a:rPr lang="en-US" altLang="ko-KR" sz="13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0660B40F-E313-41F9-9CF4-1C552B1697BE}"/>
                  </a:ext>
                </a:extLst>
              </p:cNvPr>
              <p:cNvSpPr/>
              <p:nvPr/>
            </p:nvSpPr>
            <p:spPr>
              <a:xfrm>
                <a:off x="3005776" y="1759066"/>
                <a:ext cx="1027522" cy="37160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평문블록</a:t>
                </a:r>
                <a:r>
                  <a:rPr lang="en-US" altLang="ko-KR" sz="13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97D7E70F-4665-4BF8-934F-665A305EC994}"/>
                  </a:ext>
                </a:extLst>
              </p:cNvPr>
              <p:cNvSpPr/>
              <p:nvPr/>
            </p:nvSpPr>
            <p:spPr>
              <a:xfrm>
                <a:off x="4039012" y="1759066"/>
                <a:ext cx="1027522" cy="37160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평문블록</a:t>
                </a:r>
                <a:r>
                  <a:rPr lang="en-US" altLang="ko-KR" sz="13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</p:grpSp>
      </p:grpSp>
      <p:cxnSp>
        <p:nvCxnSpPr>
          <p:cNvPr id="145" name="연결선: 꺾임 144">
            <a:extLst>
              <a:ext uri="{FF2B5EF4-FFF2-40B4-BE49-F238E27FC236}">
                <a16:creationId xmlns:a16="http://schemas.microsoft.com/office/drawing/2014/main" id="{C95E2B54-EB26-4AA1-9880-E607CAFBDB82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03331" y="2412457"/>
            <a:ext cx="368471" cy="34053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텍스트 개체 틀 2">
            <a:extLst>
              <a:ext uri="{FF2B5EF4-FFF2-40B4-BE49-F238E27FC236}">
                <a16:creationId xmlns:a16="http://schemas.microsoft.com/office/drawing/2014/main" id="{194931B0-836C-4DF7-9C14-C6AB7C4014DD}"/>
              </a:ext>
            </a:extLst>
          </p:cNvPr>
          <p:cNvSpPr txBox="1">
            <a:spLocks/>
          </p:cNvSpPr>
          <p:nvPr/>
        </p:nvSpPr>
        <p:spPr>
          <a:xfrm>
            <a:off x="6209119" y="1205260"/>
            <a:ext cx="5570962" cy="5057775"/>
          </a:xfrm>
          <a:prstGeom prst="rect">
            <a:avLst/>
          </a:prstGeom>
          <a:ln w="19050">
            <a:solidFill>
              <a:srgbClr val="2E75B6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altLang="ko-KR" sz="700" b="1" baseline="30000">
              <a:solidFill>
                <a:srgbClr val="2E75B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b="1" baseline="300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장점</a:t>
            </a:r>
            <a:endParaRPr lang="en-US" altLang="ko-KR" b="1" baseline="30000">
              <a:solidFill>
                <a:srgbClr val="2E75B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baseline="30000">
                <a:latin typeface="Calibri" panose="020F0502020204030204" pitchFamily="34" charset="0"/>
                <a:cs typeface="Calibri" panose="020F0502020204030204" pitchFamily="34" charset="0"/>
              </a:rPr>
              <a:t>블록동기화 필요 </a:t>
            </a:r>
            <a:r>
              <a:rPr lang="en-US" altLang="ko-KR" sz="2400" baseline="3000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baseline="30000">
                <a:latin typeface="Calibri" panose="020F0502020204030204" pitchFamily="34" charset="0"/>
                <a:cs typeface="Calibri" panose="020F0502020204030204" pitchFamily="34" charset="0"/>
              </a:rPr>
              <a:t>비트에러 발생 시에도 해당 블록에만 영향</a:t>
            </a:r>
            <a:endParaRPr lang="en-US" altLang="ko-KR" sz="2400" baseline="30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baseline="30000">
                <a:latin typeface="Calibri" panose="020F0502020204030204" pitchFamily="34" charset="0"/>
                <a:cs typeface="Calibri" panose="020F0502020204030204" pitchFamily="34" charset="0"/>
              </a:rPr>
              <a:t>병렬화 </a:t>
            </a:r>
            <a:r>
              <a:rPr lang="en-US" altLang="ko-KR" sz="2400" baseline="30000">
                <a:latin typeface="Calibri" panose="020F0502020204030204" pitchFamily="34" charset="0"/>
                <a:cs typeface="Calibri" panose="020F0502020204030204" pitchFamily="34" charset="0"/>
              </a:rPr>
              <a:t>X :  </a:t>
            </a:r>
            <a:r>
              <a:rPr lang="ko-KR" altLang="en-US" sz="2400" baseline="30000">
                <a:latin typeface="Calibri" panose="020F0502020204030204" pitchFamily="34" charset="0"/>
                <a:cs typeface="Calibri" panose="020F0502020204030204" pitchFamily="34" charset="0"/>
              </a:rPr>
              <a:t>고속구현에 적절</a:t>
            </a:r>
            <a:endParaRPr lang="en-US" altLang="ko-KR" sz="2400" baseline="30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en-US" altLang="ko-KR" sz="1000" baseline="30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b="1" baseline="300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단점</a:t>
            </a:r>
            <a:endParaRPr lang="en-US" altLang="ko-KR" b="1" baseline="30000">
              <a:solidFill>
                <a:srgbClr val="2E75B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baseline="30000">
                <a:latin typeface="Calibri" panose="020F0502020204030204" pitchFamily="34" charset="0"/>
                <a:cs typeface="Calibri" panose="020F0502020204030204" pitchFamily="34" charset="0"/>
              </a:rPr>
              <a:t>결정론적 암호화 </a:t>
            </a:r>
            <a:endParaRPr lang="en-US" altLang="ko-KR" sz="2400" baseline="30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baseline="30000">
                <a:latin typeface="Calibri" panose="020F0502020204030204" pitchFamily="34" charset="0"/>
                <a:cs typeface="Calibri" panose="020F0502020204030204" pitchFamily="34" charset="0"/>
              </a:rPr>
              <a:t>트래픽분석</a:t>
            </a:r>
            <a:r>
              <a:rPr lang="en-US" altLang="ko-KR" sz="2400" baseline="300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sz="2400" baseline="30000">
                <a:latin typeface="Calibri" panose="020F0502020204030204" pitchFamily="34" charset="0"/>
                <a:cs typeface="Calibri" panose="020F0502020204030204" pitchFamily="34" charset="0"/>
              </a:rPr>
              <a:t>가능</a:t>
            </a:r>
            <a:endParaRPr lang="en-US" altLang="ko-KR" sz="2400" baseline="30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baseline="30000">
                <a:latin typeface="Calibri" panose="020F0502020204030204" pitchFamily="34" charset="0"/>
                <a:cs typeface="Calibri" panose="020F0502020204030204" pitchFamily="34" charset="0"/>
              </a:rPr>
              <a:t>이전 블록과 독립적으로 암호화</a:t>
            </a:r>
            <a:endParaRPr lang="en-US" altLang="ko-KR" sz="2400" baseline="30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baseline="30000">
                <a:latin typeface="Calibri" panose="020F0502020204030204" pitchFamily="34" charset="0"/>
                <a:cs typeface="Calibri" panose="020F0502020204030204" pitchFamily="34" charset="0"/>
              </a:rPr>
              <a:t>대체공격에 취약</a:t>
            </a:r>
            <a:endParaRPr lang="en-US" altLang="ko-KR" sz="2400" baseline="30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en-US" altLang="ko-KR" sz="1000" baseline="30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22B2F3B-8F4C-4B7A-8DC0-1C35DEFE7719}"/>
              </a:ext>
            </a:extLst>
          </p:cNvPr>
          <p:cNvGrpSpPr/>
          <p:nvPr/>
        </p:nvGrpSpPr>
        <p:grpSpPr>
          <a:xfrm>
            <a:off x="6324137" y="5071752"/>
            <a:ext cx="5340925" cy="1019210"/>
            <a:chOff x="7071695" y="4937112"/>
            <a:chExt cx="5340925" cy="1019210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2AE69640-25B2-4898-ADB2-B242D76121FD}"/>
                </a:ext>
              </a:extLst>
            </p:cNvPr>
            <p:cNvGrpSpPr/>
            <p:nvPr/>
          </p:nvGrpSpPr>
          <p:grpSpPr>
            <a:xfrm>
              <a:off x="7071695" y="5085229"/>
              <a:ext cx="3129732" cy="871093"/>
              <a:chOff x="1187886" y="5268109"/>
              <a:chExt cx="3129732" cy="871093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6D771BD-005D-4169-A1F2-AEDB42659D8F}"/>
                  </a:ext>
                </a:extLst>
              </p:cNvPr>
              <p:cNvSpPr txBox="1"/>
              <p:nvPr/>
            </p:nvSpPr>
            <p:spPr>
              <a:xfrm>
                <a:off x="2367279" y="5268109"/>
                <a:ext cx="1126591" cy="33855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600">
                    <a:latin typeface="Calibri" panose="020F0502020204030204" pitchFamily="34" charset="0"/>
                    <a:cs typeface="Calibri" panose="020F0502020204030204" pitchFamily="34" charset="0"/>
                  </a:rPr>
                  <a:t>Encryption</a:t>
                </a:r>
                <a:endParaRPr lang="ko-KR" altLang="en-US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66" name="직선 화살표 연결선 65">
                <a:extLst>
                  <a:ext uri="{FF2B5EF4-FFF2-40B4-BE49-F238E27FC236}">
                    <a16:creationId xmlns:a16="http://schemas.microsoft.com/office/drawing/2014/main" id="{893DC4CD-CF75-458B-B05E-69BAAB253614}"/>
                  </a:ext>
                </a:extLst>
              </p:cNvPr>
              <p:cNvCxnSpPr>
                <a:cxnSpLocks/>
                <a:stCxn id="85" idx="3"/>
                <a:endCxn id="64" idx="1"/>
              </p:cNvCxnSpPr>
              <p:nvPr/>
            </p:nvCxnSpPr>
            <p:spPr>
              <a:xfrm>
                <a:off x="2118006" y="5437386"/>
                <a:ext cx="24927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6D50CF91-E1EC-444F-8AA3-E5578F920A8E}"/>
                  </a:ext>
                </a:extLst>
              </p:cNvPr>
              <p:cNvCxnSpPr>
                <a:cxnSpLocks/>
                <a:stCxn id="64" idx="3"/>
                <a:endCxn id="93" idx="1"/>
              </p:cNvCxnSpPr>
              <p:nvPr/>
            </p:nvCxnSpPr>
            <p:spPr>
              <a:xfrm>
                <a:off x="3493870" y="5437386"/>
                <a:ext cx="823748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화살표 연결선 68">
                <a:extLst>
                  <a:ext uri="{FF2B5EF4-FFF2-40B4-BE49-F238E27FC236}">
                    <a16:creationId xmlns:a16="http://schemas.microsoft.com/office/drawing/2014/main" id="{C23F3C7C-19DD-4D52-B2FC-D388AB9F290C}"/>
                  </a:ext>
                </a:extLst>
              </p:cNvPr>
              <p:cNvCxnSpPr>
                <a:cxnSpLocks/>
                <a:endCxn id="64" idx="2"/>
              </p:cNvCxnSpPr>
              <p:nvPr/>
            </p:nvCxnSpPr>
            <p:spPr>
              <a:xfrm flipV="1">
                <a:off x="2930574" y="5606663"/>
                <a:ext cx="1" cy="23535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AB4A447-DE4E-4065-9D93-005614357D47}"/>
                  </a:ext>
                </a:extLst>
              </p:cNvPr>
              <p:cNvSpPr txBox="1"/>
              <p:nvPr/>
            </p:nvSpPr>
            <p:spPr>
              <a:xfrm>
                <a:off x="2615616" y="5800648"/>
                <a:ext cx="62991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>
                    <a:latin typeface="Calibri" panose="020F0502020204030204" pitchFamily="34" charset="0"/>
                    <a:cs typeface="Calibri" panose="020F0502020204030204" pitchFamily="34" charset="0"/>
                  </a:rPr>
                  <a:t>key</a:t>
                </a:r>
                <a:endParaRPr lang="ko-KR" altLang="en-US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D7B26EE-4343-4EF9-8567-6F8A9A1E8574}"/>
                  </a:ext>
                </a:extLst>
              </p:cNvPr>
              <p:cNvSpPr txBox="1"/>
              <p:nvPr/>
            </p:nvSpPr>
            <p:spPr>
              <a:xfrm>
                <a:off x="1187886" y="5268109"/>
                <a:ext cx="9301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>
                    <a:latin typeface="Calibri" panose="020F0502020204030204" pitchFamily="34" charset="0"/>
                    <a:cs typeface="Calibri" panose="020F0502020204030204" pitchFamily="34" charset="0"/>
                  </a:rPr>
                  <a:t>Plaintext</a:t>
                </a:r>
                <a:endParaRPr lang="ko-KR" altLang="en-US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EFFA993-1198-4B57-B7EB-8EA832D7F542}"/>
                </a:ext>
              </a:extLst>
            </p:cNvPr>
            <p:cNvSpPr txBox="1"/>
            <p:nvPr/>
          </p:nvSpPr>
          <p:spPr>
            <a:xfrm>
              <a:off x="10201427" y="5085229"/>
              <a:ext cx="1126591" cy="33855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>
                  <a:latin typeface="Calibri" panose="020F0502020204030204" pitchFamily="34" charset="0"/>
                  <a:cs typeface="Calibri" panose="020F0502020204030204" pitchFamily="34" charset="0"/>
                </a:rPr>
                <a:t>Decryption</a:t>
              </a:r>
              <a:endParaRPr lang="ko-KR" alt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id="{FA9B8039-7AA2-4AB5-818E-51D7586D159D}"/>
                </a:ext>
              </a:extLst>
            </p:cNvPr>
            <p:cNvCxnSpPr>
              <a:cxnSpLocks/>
            </p:cNvCxnSpPr>
            <p:nvPr/>
          </p:nvCxnSpPr>
          <p:spPr>
            <a:xfrm>
              <a:off x="11328018" y="5254506"/>
              <a:ext cx="21374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A7F236D4-9C11-4070-8A37-EBD73AD52ACC}"/>
                </a:ext>
              </a:extLst>
            </p:cNvPr>
            <p:cNvCxnSpPr>
              <a:cxnSpLocks/>
              <a:endCxn id="93" idx="2"/>
            </p:cNvCxnSpPr>
            <p:nvPr/>
          </p:nvCxnSpPr>
          <p:spPr>
            <a:xfrm flipV="1">
              <a:off x="10764722" y="5423783"/>
              <a:ext cx="1" cy="2353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81CC7A8-111C-4F65-BDBE-CFD81DB8B764}"/>
                </a:ext>
              </a:extLst>
            </p:cNvPr>
            <p:cNvSpPr txBox="1"/>
            <p:nvPr/>
          </p:nvSpPr>
          <p:spPr>
            <a:xfrm>
              <a:off x="10453103" y="5617768"/>
              <a:ext cx="6299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>
                  <a:latin typeface="Calibri" panose="020F0502020204030204" pitchFamily="34" charset="0"/>
                  <a:cs typeface="Calibri" panose="020F0502020204030204" pitchFamily="34" charset="0"/>
                </a:rPr>
                <a:t>key</a:t>
              </a:r>
              <a:endParaRPr lang="ko-KR" alt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AA87648-01AC-48EF-BB31-FFDF94266730}"/>
                </a:ext>
              </a:extLst>
            </p:cNvPr>
            <p:cNvSpPr txBox="1"/>
            <p:nvPr/>
          </p:nvSpPr>
          <p:spPr>
            <a:xfrm>
              <a:off x="11482500" y="5085229"/>
              <a:ext cx="9301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>
                  <a:latin typeface="Calibri" panose="020F0502020204030204" pitchFamily="34" charset="0"/>
                  <a:cs typeface="Calibri" panose="020F0502020204030204" pitchFamily="34" charset="0"/>
                </a:rPr>
                <a:t>Plaintext</a:t>
              </a:r>
              <a:endParaRPr lang="ko-KR" alt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5861C7D-B835-467A-90F6-8F7D8B15DB85}"/>
                </a:ext>
              </a:extLst>
            </p:cNvPr>
            <p:cNvSpPr txBox="1"/>
            <p:nvPr/>
          </p:nvSpPr>
          <p:spPr>
            <a:xfrm>
              <a:off x="9202940" y="4937112"/>
              <a:ext cx="11597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latin typeface="Calibri" panose="020F0502020204030204" pitchFamily="34" charset="0"/>
                  <a:cs typeface="Calibri" panose="020F0502020204030204" pitchFamily="34" charset="0"/>
                </a:rPr>
                <a:t>Ciphertext</a:t>
              </a:r>
              <a:endParaRPr lang="ko-KR" altLang="en-US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1335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01. Block cipher</a:t>
            </a:r>
            <a:endParaRPr lang="ko-KR" altLang="en-US" b="1">
              <a:solidFill>
                <a:srgbClr val="2E75B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920" y="1205260"/>
            <a:ext cx="5679132" cy="5057775"/>
          </a:xfrm>
          <a:ln w="19050">
            <a:solidFill>
              <a:srgbClr val="2E75B6"/>
            </a:solidFill>
          </a:ln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400">
                <a:latin typeface="Calibri" panose="020F0502020204030204" pitchFamily="34" charset="0"/>
                <a:cs typeface="Calibri" panose="020F0502020204030204" pitchFamily="34" charset="0"/>
              </a:rPr>
              <a:t> CBC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397F0E82-038B-4BA2-BF85-5DFE64CDE47E}"/>
              </a:ext>
            </a:extLst>
          </p:cNvPr>
          <p:cNvSpPr txBox="1">
            <a:spLocks/>
          </p:cNvSpPr>
          <p:nvPr/>
        </p:nvSpPr>
        <p:spPr>
          <a:xfrm>
            <a:off x="6209119" y="1205260"/>
            <a:ext cx="5570961" cy="5057775"/>
          </a:xfrm>
          <a:prstGeom prst="rect">
            <a:avLst/>
          </a:prstGeom>
          <a:ln w="19050">
            <a:solidFill>
              <a:srgbClr val="2E75B6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4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Idea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500">
                <a:latin typeface="Calibri" panose="020F0502020204030204" pitchFamily="34" charset="0"/>
                <a:cs typeface="Calibri" panose="020F0502020204030204" pitchFamily="34" charset="0"/>
              </a:rPr>
              <a:t>모든 블록의 암호가 연결 </a:t>
            </a:r>
            <a:r>
              <a:rPr lang="en-US" altLang="ko-KR" sz="150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ko-KR" altLang="en-US" sz="1500">
                <a:latin typeface="Calibri" panose="020F0502020204030204" pitchFamily="34" charset="0"/>
                <a:cs typeface="Calibri" panose="020F0502020204030204" pitchFamily="34" charset="0"/>
              </a:rPr>
              <a:t> 암호문은 이전 모든 평문 블록따라 다름</a:t>
            </a:r>
            <a:endParaRPr lang="en-US" altLang="ko-KR" sz="15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50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      </a:t>
            </a:r>
            <a:r>
              <a:rPr lang="ko-KR" altLang="en-US" sz="15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비결정론적</a:t>
            </a:r>
            <a:r>
              <a:rPr lang="en-US" altLang="ko-KR" sz="15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500">
                <a:latin typeface="Calibri" panose="020F0502020204030204" pitchFamily="34" charset="0"/>
                <a:cs typeface="Calibri" panose="020F0502020204030204" pitchFamily="34" charset="0"/>
              </a:rPr>
              <a:t>Initial vector </a:t>
            </a:r>
            <a:r>
              <a:rPr lang="ko-KR" altLang="en-US" sz="1500">
                <a:latin typeface="Calibri" panose="020F0502020204030204" pitchFamily="34" charset="0"/>
                <a:cs typeface="Calibri" panose="020F0502020204030204" pitchFamily="34" charset="0"/>
              </a:rPr>
              <a:t>이용 </a:t>
            </a:r>
            <a:r>
              <a:rPr lang="en-US" altLang="ko-KR" sz="150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ko-KR" altLang="en-US" sz="15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5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500">
                <a:latin typeface="Calibri" panose="020F0502020204030204" pitchFamily="34" charset="0"/>
                <a:cs typeface="Calibri" panose="020F0502020204030204" pitchFamily="34" charset="0"/>
              </a:rPr>
              <a:t>블록 내 평문 비트의 암호는 </a:t>
            </a:r>
            <a:r>
              <a:rPr lang="ko-KR" altLang="en-US" sz="150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동일한 블록 내 다른 평문에 의존</a:t>
            </a:r>
            <a:endParaRPr lang="en-US" altLang="ko-KR" sz="150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sz="1800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암호화 </a:t>
            </a:r>
            <a:r>
              <a:rPr lang="en-US" altLang="ko-KR" sz="1800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 </a:t>
            </a:r>
            <a:r>
              <a:rPr lang="ko-KR" altLang="en-US" sz="1800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복호화 </a:t>
            </a:r>
            <a:endParaRPr lang="en-US" altLang="ko-KR" sz="400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Calibri" panose="020F0502020204030204" pitchFamily="34" charset="0"/>
                <a:cs typeface="Calibri" panose="020F0502020204030204" pitchFamily="34" charset="0"/>
              </a:rPr>
              <a:t>첫 블록 </a:t>
            </a:r>
            <a:r>
              <a:rPr lang="en-US" altLang="ko-KR" sz="1600">
                <a:latin typeface="Calibri" panose="020F0502020204030204" pitchFamily="34" charset="0"/>
                <a:cs typeface="Calibri" panose="020F0502020204030204" pitchFamily="34" charset="0"/>
              </a:rPr>
              <a:t>(i=1)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     </a:t>
            </a:r>
            <a:r>
              <a:rPr lang="en-US" altLang="ko-KR" sz="16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Y</a:t>
            </a:r>
            <a:r>
              <a:rPr lang="en-US" altLang="ko-KR" sz="1600" baseline="-250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1</a:t>
            </a:r>
            <a:r>
              <a:rPr lang="en-US" altLang="ko-KR" sz="16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= e</a:t>
            </a:r>
            <a:r>
              <a:rPr lang="en-US" altLang="ko-KR" sz="1600" baseline="-250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K </a:t>
            </a:r>
            <a:r>
              <a:rPr lang="en-US" altLang="ko-KR" sz="16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(X</a:t>
            </a:r>
            <a:r>
              <a:rPr lang="en-US" altLang="ko-KR" sz="1600" baseline="-250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1</a:t>
            </a:r>
            <a:r>
              <a:rPr lang="en-US" altLang="ko-KR" sz="16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ko-KR" altLang="en-US" sz="16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⊕</a:t>
            </a:r>
            <a:r>
              <a:rPr lang="en-US" altLang="ko-KR" sz="16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IV)   /   X</a:t>
            </a:r>
            <a:r>
              <a:rPr lang="en-US" altLang="ko-KR" sz="1600" baseline="-250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1</a:t>
            </a:r>
            <a:r>
              <a:rPr lang="en-US" altLang="ko-KR" sz="16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= e</a:t>
            </a:r>
            <a:r>
              <a:rPr lang="en-US" altLang="ko-KR" sz="1600" baseline="-250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K</a:t>
            </a:r>
            <a:r>
              <a:rPr lang="en-US" altLang="ko-KR" sz="1600" baseline="300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-1 </a:t>
            </a:r>
            <a:r>
              <a:rPr lang="en-US" altLang="ko-KR" sz="16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(Y</a:t>
            </a:r>
            <a:r>
              <a:rPr lang="en-US" altLang="ko-KR" sz="1600" baseline="-250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1</a:t>
            </a:r>
            <a:r>
              <a:rPr lang="en-US" altLang="ko-KR" sz="16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) </a:t>
            </a:r>
            <a:r>
              <a:rPr lang="ko-KR" altLang="en-US" sz="16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⊕ </a:t>
            </a:r>
            <a:r>
              <a:rPr lang="en-US" altLang="ko-KR" sz="16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IV</a:t>
            </a:r>
            <a:endParaRPr lang="en-US" altLang="ko-KR" sz="1600">
              <a:solidFill>
                <a:srgbClr val="2E75B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Calibri" panose="020F0502020204030204" pitchFamily="34" charset="0"/>
                <a:cs typeface="Calibri" panose="020F0502020204030204" pitchFamily="34" charset="0"/>
              </a:rPr>
              <a:t>그 외</a:t>
            </a:r>
            <a:r>
              <a:rPr lang="en-US" altLang="ko-KR" sz="1600">
                <a:latin typeface="Calibri" panose="020F0502020204030204" pitchFamily="34" charset="0"/>
                <a:cs typeface="Calibri" panose="020F0502020204030204" pitchFamily="34" charset="0"/>
              </a:rPr>
              <a:t> (i&gt;=2)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   </a:t>
            </a:r>
            <a:r>
              <a:rPr lang="en-US" altLang="ko-KR" sz="160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sz="16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Y</a:t>
            </a:r>
            <a:r>
              <a:rPr lang="en-US" altLang="ko-KR" sz="1600" baseline="-250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i</a:t>
            </a:r>
            <a:r>
              <a:rPr lang="en-US" altLang="ko-KR" sz="16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= e</a:t>
            </a:r>
            <a:r>
              <a:rPr lang="en-US" altLang="ko-KR" sz="1600" baseline="-250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K</a:t>
            </a:r>
            <a:r>
              <a:rPr lang="en-US" altLang="ko-KR" sz="16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(X</a:t>
            </a:r>
            <a:r>
              <a:rPr lang="en-US" altLang="ko-KR" sz="1600" baseline="-250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i</a:t>
            </a:r>
            <a:r>
              <a:rPr lang="en-US" altLang="ko-KR" sz="16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ko-KR" altLang="en-US" sz="16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⊕</a:t>
            </a:r>
            <a:r>
              <a:rPr lang="en-US" altLang="ko-KR" sz="16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Y</a:t>
            </a:r>
            <a:r>
              <a:rPr lang="en-US" altLang="ko-KR" sz="1600" baseline="-250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i-1</a:t>
            </a:r>
            <a:r>
              <a:rPr lang="en-US" altLang="ko-KR" sz="16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)   /    X</a:t>
            </a:r>
            <a:r>
              <a:rPr lang="en-US" altLang="ko-KR" sz="1600" baseline="-250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i</a:t>
            </a:r>
            <a:r>
              <a:rPr lang="en-US" altLang="ko-KR" sz="16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= e</a:t>
            </a:r>
            <a:r>
              <a:rPr lang="en-US" altLang="ko-KR" sz="1600" baseline="-250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K</a:t>
            </a:r>
            <a:r>
              <a:rPr lang="en-US" altLang="ko-KR" sz="1600" baseline="300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-1 </a:t>
            </a:r>
            <a:r>
              <a:rPr lang="en-US" altLang="ko-KR" sz="16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(Y</a:t>
            </a:r>
            <a:r>
              <a:rPr lang="en-US" altLang="ko-KR" sz="1600" baseline="-250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i</a:t>
            </a:r>
            <a:r>
              <a:rPr lang="en-US" altLang="ko-KR" sz="16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) </a:t>
            </a:r>
            <a:r>
              <a:rPr lang="ko-KR" altLang="en-US" sz="16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⊕ </a:t>
            </a:r>
            <a:r>
              <a:rPr lang="en-US" altLang="ko-KR" sz="16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altLang="ko-KR" sz="1600" baseline="-250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i-1</a:t>
            </a:r>
            <a:r>
              <a:rPr lang="en-US" altLang="ko-KR" sz="1600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426103F-CFDC-465D-9D3C-14255B4A9D0F}"/>
              </a:ext>
            </a:extLst>
          </p:cNvPr>
          <p:cNvGrpSpPr/>
          <p:nvPr/>
        </p:nvGrpSpPr>
        <p:grpSpPr>
          <a:xfrm>
            <a:off x="502925" y="2133376"/>
            <a:ext cx="5497121" cy="3733112"/>
            <a:chOff x="6214028" y="1882292"/>
            <a:chExt cx="5497121" cy="3733112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2173B3A1-D2AB-4683-AE33-8FC395076AC9}"/>
                </a:ext>
              </a:extLst>
            </p:cNvPr>
            <p:cNvGrpSpPr/>
            <p:nvPr/>
          </p:nvGrpSpPr>
          <p:grpSpPr>
            <a:xfrm>
              <a:off x="6636317" y="1882292"/>
              <a:ext cx="5074832" cy="3733112"/>
              <a:chOff x="6495857" y="1882292"/>
              <a:chExt cx="5074832" cy="3733112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0588EA2-8F49-43F3-881B-359ED66E25DB}"/>
                  </a:ext>
                </a:extLst>
              </p:cNvPr>
              <p:cNvSpPr/>
              <p:nvPr/>
            </p:nvSpPr>
            <p:spPr>
              <a:xfrm>
                <a:off x="6611889" y="2636156"/>
                <a:ext cx="1027522" cy="37160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평문블록</a:t>
                </a:r>
                <a:r>
                  <a:rPr lang="en-US" altLang="ko-KR" sz="13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EF9CB5A7-2BEF-4B6A-BB9C-BF8E1322B4EB}"/>
                  </a:ext>
                </a:extLst>
              </p:cNvPr>
              <p:cNvSpPr/>
              <p:nvPr/>
            </p:nvSpPr>
            <p:spPr>
              <a:xfrm>
                <a:off x="7915419" y="2636156"/>
                <a:ext cx="1027522" cy="37160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평문블록</a:t>
                </a:r>
                <a:r>
                  <a:rPr lang="en-US" altLang="ko-KR" sz="13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EBBD7D87-BE15-478A-96B9-DEF9B3C901C4}"/>
                  </a:ext>
                </a:extLst>
              </p:cNvPr>
              <p:cNvSpPr/>
              <p:nvPr/>
            </p:nvSpPr>
            <p:spPr>
              <a:xfrm>
                <a:off x="9218949" y="2636156"/>
                <a:ext cx="1027522" cy="37160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평문블록</a:t>
                </a:r>
                <a:r>
                  <a:rPr lang="en-US" altLang="ko-KR" sz="13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9BDF3B6C-E4E4-4249-B1EF-25C13A330407}"/>
                  </a:ext>
                </a:extLst>
              </p:cNvPr>
              <p:cNvSpPr/>
              <p:nvPr/>
            </p:nvSpPr>
            <p:spPr>
              <a:xfrm>
                <a:off x="10522479" y="2636156"/>
                <a:ext cx="1027522" cy="37160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평문블록</a:t>
                </a:r>
                <a:r>
                  <a:rPr lang="en-US" altLang="ko-KR" sz="13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cxnSp>
            <p:nvCxnSpPr>
              <p:cNvPr id="70" name="연결선: 꺾임 69">
                <a:extLst>
                  <a:ext uri="{FF2B5EF4-FFF2-40B4-BE49-F238E27FC236}">
                    <a16:creationId xmlns:a16="http://schemas.microsoft.com/office/drawing/2014/main" id="{A9EFE942-0A96-4527-AB78-C5AAA39EBABD}"/>
                  </a:ext>
                </a:extLst>
              </p:cNvPr>
              <p:cNvCxnSpPr>
                <a:cxnSpLocks/>
                <a:endCxn id="64" idx="0"/>
              </p:cNvCxnSpPr>
              <p:nvPr/>
            </p:nvCxnSpPr>
            <p:spPr>
              <a:xfrm rot="5400000">
                <a:off x="7082189" y="2292838"/>
                <a:ext cx="386779" cy="299856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연결선: 꺾임 72">
                <a:extLst>
                  <a:ext uri="{FF2B5EF4-FFF2-40B4-BE49-F238E27FC236}">
                    <a16:creationId xmlns:a16="http://schemas.microsoft.com/office/drawing/2014/main" id="{37CE8B21-81BD-4D6A-90B1-4154BAEDE159}"/>
                  </a:ext>
                </a:extLst>
              </p:cNvPr>
              <p:cNvCxnSpPr>
                <a:cxnSpLocks/>
                <a:endCxn id="66" idx="0"/>
              </p:cNvCxnSpPr>
              <p:nvPr/>
            </p:nvCxnSpPr>
            <p:spPr>
              <a:xfrm rot="5400000">
                <a:off x="8282042" y="2396516"/>
                <a:ext cx="386779" cy="92501"/>
              </a:xfrm>
              <a:prstGeom prst="bentConnector3">
                <a:avLst>
                  <a:gd name="adj1" fmla="val 50001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연결선: 꺾임 84">
                <a:extLst>
                  <a:ext uri="{FF2B5EF4-FFF2-40B4-BE49-F238E27FC236}">
                    <a16:creationId xmlns:a16="http://schemas.microsoft.com/office/drawing/2014/main" id="{A8B20DA7-C33E-41AA-B08D-A508B2B2C2FF}"/>
                  </a:ext>
                </a:extLst>
              </p:cNvPr>
              <p:cNvCxnSpPr>
                <a:cxnSpLocks/>
                <a:endCxn id="68" idx="0"/>
              </p:cNvCxnSpPr>
              <p:nvPr/>
            </p:nvCxnSpPr>
            <p:spPr>
              <a:xfrm rot="16200000" flipH="1">
                <a:off x="9463268" y="2366714"/>
                <a:ext cx="372546" cy="166338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연결선: 꺾임 85">
                <a:extLst>
                  <a:ext uri="{FF2B5EF4-FFF2-40B4-BE49-F238E27FC236}">
                    <a16:creationId xmlns:a16="http://schemas.microsoft.com/office/drawing/2014/main" id="{6F9C6D1C-A3B1-478E-B79F-C3059227DE8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10674417" y="2274768"/>
                <a:ext cx="368471" cy="340534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6982C59-58DC-48E8-98EE-1868EE405B59}"/>
                  </a:ext>
                </a:extLst>
              </p:cNvPr>
              <p:cNvSpPr txBox="1"/>
              <p:nvPr/>
            </p:nvSpPr>
            <p:spPr>
              <a:xfrm>
                <a:off x="6530185" y="2291279"/>
                <a:ext cx="8136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/>
                  <a:t>평문</a:t>
                </a:r>
              </a:p>
            </p:txBody>
          </p: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23C067D9-2F7A-4FDE-9888-883BCD466ECB}"/>
                  </a:ext>
                </a:extLst>
              </p:cNvPr>
              <p:cNvGrpSpPr/>
              <p:nvPr/>
            </p:nvGrpSpPr>
            <p:grpSpPr>
              <a:xfrm>
                <a:off x="6495857" y="3631668"/>
                <a:ext cx="5074832" cy="1983736"/>
                <a:chOff x="6478275" y="3007758"/>
                <a:chExt cx="5074832" cy="2830783"/>
              </a:xfrm>
            </p:grpSpPr>
            <p:grpSp>
              <p:nvGrpSpPr>
                <p:cNvPr id="104" name="그룹 103">
                  <a:extLst>
                    <a:ext uri="{FF2B5EF4-FFF2-40B4-BE49-F238E27FC236}">
                      <a16:creationId xmlns:a16="http://schemas.microsoft.com/office/drawing/2014/main" id="{E2F0E30F-F2A7-497C-952D-64A41E638A0E}"/>
                    </a:ext>
                  </a:extLst>
                </p:cNvPr>
                <p:cNvGrpSpPr/>
                <p:nvPr/>
              </p:nvGrpSpPr>
              <p:grpSpPr>
                <a:xfrm>
                  <a:off x="6611889" y="3007758"/>
                  <a:ext cx="4941218" cy="2830783"/>
                  <a:chOff x="741809" y="3026612"/>
                  <a:chExt cx="4941218" cy="2830783"/>
                </a:xfrm>
              </p:grpSpPr>
              <p:grpSp>
                <p:nvGrpSpPr>
                  <p:cNvPr id="106" name="그룹 105">
                    <a:extLst>
                      <a:ext uri="{FF2B5EF4-FFF2-40B4-BE49-F238E27FC236}">
                        <a16:creationId xmlns:a16="http://schemas.microsoft.com/office/drawing/2014/main" id="{66DBB733-ACB4-45C0-9750-408C19F0EA23}"/>
                      </a:ext>
                    </a:extLst>
                  </p:cNvPr>
                  <p:cNvGrpSpPr/>
                  <p:nvPr/>
                </p:nvGrpSpPr>
                <p:grpSpPr>
                  <a:xfrm>
                    <a:off x="741809" y="3026612"/>
                    <a:ext cx="4941218" cy="2830783"/>
                    <a:chOff x="741809" y="3026612"/>
                    <a:chExt cx="4941218" cy="2830783"/>
                  </a:xfrm>
                </p:grpSpPr>
                <p:sp>
                  <p:nvSpPr>
                    <p:cNvPr id="111" name="직사각형 110">
                      <a:extLst>
                        <a:ext uri="{FF2B5EF4-FFF2-40B4-BE49-F238E27FC236}">
                          <a16:creationId xmlns:a16="http://schemas.microsoft.com/office/drawing/2014/main" id="{77ED7CE3-ABCD-4FA5-A4D5-5B959C1F8B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809" y="3502786"/>
                      <a:ext cx="1027522" cy="52102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암호화</a:t>
                      </a:r>
                      <a:endParaRPr lang="en-US" altLang="ko-KR" sz="14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2" name="직사각형 111">
                      <a:extLst>
                        <a:ext uri="{FF2B5EF4-FFF2-40B4-BE49-F238E27FC236}">
                          <a16:creationId xmlns:a16="http://schemas.microsoft.com/office/drawing/2014/main" id="{B1EC01DC-2C6B-42AB-880C-87FD75C37F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45339" y="3502786"/>
                      <a:ext cx="1027522" cy="52102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암호화</a:t>
                      </a:r>
                      <a:endParaRPr lang="en-US" altLang="ko-KR" sz="14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3" name="직사각형 112">
                      <a:extLst>
                        <a:ext uri="{FF2B5EF4-FFF2-40B4-BE49-F238E27FC236}">
                          <a16:creationId xmlns:a16="http://schemas.microsoft.com/office/drawing/2014/main" id="{CE599B6F-6B0B-4B92-B0B2-84E11B854F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48869" y="3502786"/>
                      <a:ext cx="1027522" cy="52102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암호화</a:t>
                      </a:r>
                      <a:endParaRPr lang="en-US" altLang="ko-KR" sz="14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4" name="직사각형 113">
                      <a:extLst>
                        <a:ext uri="{FF2B5EF4-FFF2-40B4-BE49-F238E27FC236}">
                          <a16:creationId xmlns:a16="http://schemas.microsoft.com/office/drawing/2014/main" id="{30F7A6CE-F661-4BF8-9CCC-B0E93C8E62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55505" y="3502786"/>
                      <a:ext cx="1027522" cy="52102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암호화</a:t>
                      </a:r>
                      <a:endParaRPr lang="en-US" altLang="ko-KR" sz="14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grpSp>
                  <p:nvGrpSpPr>
                    <p:cNvPr id="115" name="그룹 114">
                      <a:extLst>
                        <a:ext uri="{FF2B5EF4-FFF2-40B4-BE49-F238E27FC236}">
                          <a16:creationId xmlns:a16="http://schemas.microsoft.com/office/drawing/2014/main" id="{ADE86755-F4B9-4003-9096-B5D8F7C156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809" y="4528265"/>
                      <a:ext cx="4938112" cy="1329130"/>
                      <a:chOff x="741809" y="4528265"/>
                      <a:chExt cx="4938112" cy="1329130"/>
                    </a:xfrm>
                  </p:grpSpPr>
                  <p:sp>
                    <p:nvSpPr>
                      <p:cNvPr id="124" name="직사각형 123">
                        <a:extLst>
                          <a:ext uri="{FF2B5EF4-FFF2-40B4-BE49-F238E27FC236}">
                            <a16:creationId xmlns:a16="http://schemas.microsoft.com/office/drawing/2014/main" id="{4EE1FB23-09D1-4D7C-8BB2-1807553DD7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809" y="4528265"/>
                        <a:ext cx="1027522" cy="37160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ko-KR" altLang="en-US" sz="120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암호문블록</a:t>
                        </a:r>
                        <a:r>
                          <a:rPr lang="en-US" altLang="ko-KR" sz="120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1</a:t>
                        </a:r>
                      </a:p>
                    </p:txBody>
                  </p:sp>
                  <p:sp>
                    <p:nvSpPr>
                      <p:cNvPr id="125" name="직사각형 124">
                        <a:extLst>
                          <a:ext uri="{FF2B5EF4-FFF2-40B4-BE49-F238E27FC236}">
                            <a16:creationId xmlns:a16="http://schemas.microsoft.com/office/drawing/2014/main" id="{5A860318-E4A8-4B8D-8A55-4CF7775108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45339" y="4528265"/>
                        <a:ext cx="1027522" cy="37160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ko-KR" altLang="en-US" sz="120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암호문블록</a:t>
                        </a:r>
                        <a:r>
                          <a:rPr lang="en-US" altLang="ko-KR" sz="120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2</a:t>
                        </a:r>
                      </a:p>
                    </p:txBody>
                  </p:sp>
                  <p:sp>
                    <p:nvSpPr>
                      <p:cNvPr id="126" name="직사각형 125">
                        <a:extLst>
                          <a:ext uri="{FF2B5EF4-FFF2-40B4-BE49-F238E27FC236}">
                            <a16:creationId xmlns:a16="http://schemas.microsoft.com/office/drawing/2014/main" id="{8F3462BD-95BC-4DBA-B086-1CC82596D6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48869" y="4528265"/>
                        <a:ext cx="1027522" cy="37160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ko-KR" altLang="en-US" sz="120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암호문블록</a:t>
                        </a:r>
                        <a:r>
                          <a:rPr lang="en-US" altLang="ko-KR" sz="120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3</a:t>
                        </a:r>
                      </a:p>
                    </p:txBody>
                  </p:sp>
                  <p:sp>
                    <p:nvSpPr>
                      <p:cNvPr id="127" name="직사각형 126">
                        <a:extLst>
                          <a:ext uri="{FF2B5EF4-FFF2-40B4-BE49-F238E27FC236}">
                            <a16:creationId xmlns:a16="http://schemas.microsoft.com/office/drawing/2014/main" id="{44024611-D04D-413C-9176-1BED94A3D1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52399" y="4528265"/>
                        <a:ext cx="1027522" cy="37160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ko-KR" altLang="en-US" sz="120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암호문블록</a:t>
                        </a:r>
                        <a:r>
                          <a:rPr lang="en-US" altLang="ko-KR" sz="120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4</a:t>
                        </a:r>
                      </a:p>
                    </p:txBody>
                  </p:sp>
                  <p:sp>
                    <p:nvSpPr>
                      <p:cNvPr id="128" name="직사각형 127">
                        <a:extLst>
                          <a:ext uri="{FF2B5EF4-FFF2-40B4-BE49-F238E27FC236}">
                            <a16:creationId xmlns:a16="http://schemas.microsoft.com/office/drawing/2014/main" id="{EDC02FB0-19D9-4109-9D2E-4225EDB1E7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25405" y="5485793"/>
                        <a:ext cx="1027522" cy="37160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ko-KR" altLang="en-US" sz="120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암호문블록</a:t>
                        </a:r>
                        <a:r>
                          <a:rPr lang="en-US" altLang="ko-KR" sz="120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1</a:t>
                        </a:r>
                      </a:p>
                    </p:txBody>
                  </p:sp>
                  <p:sp>
                    <p:nvSpPr>
                      <p:cNvPr id="129" name="직사각형 128">
                        <a:extLst>
                          <a:ext uri="{FF2B5EF4-FFF2-40B4-BE49-F238E27FC236}">
                            <a16:creationId xmlns:a16="http://schemas.microsoft.com/office/drawing/2014/main" id="{869044FF-F2DF-449F-88AE-6FD174FB67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52927" y="5485793"/>
                        <a:ext cx="1027522" cy="37160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ko-KR" altLang="en-US" sz="120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암호문블록</a:t>
                        </a:r>
                        <a:r>
                          <a:rPr lang="en-US" altLang="ko-KR" sz="120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2</a:t>
                        </a:r>
                      </a:p>
                    </p:txBody>
                  </p:sp>
                  <p:sp>
                    <p:nvSpPr>
                      <p:cNvPr id="130" name="직사각형 129">
                        <a:extLst>
                          <a:ext uri="{FF2B5EF4-FFF2-40B4-BE49-F238E27FC236}">
                            <a16:creationId xmlns:a16="http://schemas.microsoft.com/office/drawing/2014/main" id="{5314DB6E-91A5-4EE3-B6D4-680BCC653B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80449" y="5485793"/>
                        <a:ext cx="1027522" cy="37160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ko-KR" altLang="en-US" sz="120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암호문블록</a:t>
                        </a:r>
                        <a:r>
                          <a:rPr lang="en-US" altLang="ko-KR" sz="120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3</a:t>
                        </a:r>
                      </a:p>
                    </p:txBody>
                  </p:sp>
                  <p:sp>
                    <p:nvSpPr>
                      <p:cNvPr id="131" name="직사각형 130">
                        <a:extLst>
                          <a:ext uri="{FF2B5EF4-FFF2-40B4-BE49-F238E27FC236}">
                            <a16:creationId xmlns:a16="http://schemas.microsoft.com/office/drawing/2014/main" id="{3F1165A8-B656-43B1-88EC-8AAD5B9D92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207971" y="5485793"/>
                        <a:ext cx="1027522" cy="37160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ko-KR" altLang="en-US" sz="120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암호문블록</a:t>
                        </a:r>
                        <a:r>
                          <a:rPr lang="en-US" altLang="ko-KR" sz="120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4</a:t>
                        </a:r>
                      </a:p>
                    </p:txBody>
                  </p:sp>
                </p:grpSp>
                <p:cxnSp>
                  <p:nvCxnSpPr>
                    <p:cNvPr id="116" name="직선 화살표 연결선 115">
                      <a:extLst>
                        <a:ext uri="{FF2B5EF4-FFF2-40B4-BE49-F238E27FC236}">
                          <a16:creationId xmlns:a16="http://schemas.microsoft.com/office/drawing/2014/main" id="{A13189AB-0043-4FAD-A5C6-DBA1B498177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36716" y="3026612"/>
                      <a:ext cx="0" cy="47617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7" name="직선 화살표 연결선 116">
                      <a:extLst>
                        <a:ext uri="{FF2B5EF4-FFF2-40B4-BE49-F238E27FC236}">
                          <a16:creationId xmlns:a16="http://schemas.microsoft.com/office/drawing/2014/main" id="{A1C659D9-708F-420D-8B07-81486B0B687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568527" y="3026612"/>
                      <a:ext cx="0" cy="47617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8" name="직선 화살표 연결선 117">
                      <a:extLst>
                        <a:ext uri="{FF2B5EF4-FFF2-40B4-BE49-F238E27FC236}">
                          <a16:creationId xmlns:a16="http://schemas.microsoft.com/office/drawing/2014/main" id="{F199DAEE-2857-4DEE-9C5F-2A636A25C70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862630" y="3026612"/>
                      <a:ext cx="0" cy="47617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9" name="직선 화살표 연결선 118">
                      <a:extLst>
                        <a:ext uri="{FF2B5EF4-FFF2-40B4-BE49-F238E27FC236}">
                          <a16:creationId xmlns:a16="http://schemas.microsoft.com/office/drawing/2014/main" id="{EAA80F3C-4620-43B4-9DBE-C1596DA9180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141256" y="3026612"/>
                      <a:ext cx="0" cy="47617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0" name="직선 화살표 연결선 119">
                      <a:extLst>
                        <a:ext uri="{FF2B5EF4-FFF2-40B4-BE49-F238E27FC236}">
                          <a16:creationId xmlns:a16="http://schemas.microsoft.com/office/drawing/2014/main" id="{3A08C87D-1BDE-497C-8614-38F7E357712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230666" y="4023810"/>
                      <a:ext cx="0" cy="47617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1" name="직선 화살표 연결선 120">
                      <a:extLst>
                        <a:ext uri="{FF2B5EF4-FFF2-40B4-BE49-F238E27FC236}">
                          <a16:creationId xmlns:a16="http://schemas.microsoft.com/office/drawing/2014/main" id="{160D194E-809B-4717-86D7-53B079F28BB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571020" y="4023810"/>
                      <a:ext cx="0" cy="47617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2" name="직선 화살표 연결선 121">
                      <a:extLst>
                        <a:ext uri="{FF2B5EF4-FFF2-40B4-BE49-F238E27FC236}">
                          <a16:creationId xmlns:a16="http://schemas.microsoft.com/office/drawing/2014/main" id="{D3713C0E-4D7D-469F-BAEF-D2E15F9F3DC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862630" y="4023810"/>
                      <a:ext cx="0" cy="47617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3" name="직선 화살표 연결선 122">
                      <a:extLst>
                        <a:ext uri="{FF2B5EF4-FFF2-40B4-BE49-F238E27FC236}">
                          <a16:creationId xmlns:a16="http://schemas.microsoft.com/office/drawing/2014/main" id="{05C94FA5-4ED0-4B23-B3DE-64BD55D6711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141256" y="4023810"/>
                      <a:ext cx="0" cy="47617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07" name="연결선: 꺾임 106">
                    <a:extLst>
                      <a:ext uri="{FF2B5EF4-FFF2-40B4-BE49-F238E27FC236}">
                        <a16:creationId xmlns:a16="http://schemas.microsoft.com/office/drawing/2014/main" id="{5C2C866C-BC08-41CD-B71B-515076F33D23}"/>
                      </a:ext>
                    </a:extLst>
                  </p:cNvPr>
                  <p:cNvCxnSpPr>
                    <a:cxnSpLocks/>
                    <a:endCxn id="131" idx="0"/>
                  </p:cNvCxnSpPr>
                  <p:nvPr/>
                </p:nvCxnSpPr>
                <p:spPr>
                  <a:xfrm rot="5400000">
                    <a:off x="4643248" y="4987782"/>
                    <a:ext cx="576495" cy="419526"/>
                  </a:xfrm>
                  <a:prstGeom prst="bentConnector3">
                    <a:avLst>
                      <a:gd name="adj1" fmla="val 50000"/>
                    </a:avLst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연결선: 꺾임 107">
                    <a:extLst>
                      <a:ext uri="{FF2B5EF4-FFF2-40B4-BE49-F238E27FC236}">
                        <a16:creationId xmlns:a16="http://schemas.microsoft.com/office/drawing/2014/main" id="{456CB2AF-43E8-4F7D-BB4E-A16A131499F9}"/>
                      </a:ext>
                    </a:extLst>
                  </p:cNvPr>
                  <p:cNvCxnSpPr>
                    <a:cxnSpLocks/>
                    <a:endCxn id="128" idx="0"/>
                  </p:cNvCxnSpPr>
                  <p:nvPr/>
                </p:nvCxnSpPr>
                <p:spPr>
                  <a:xfrm rot="16200000" flipH="1">
                    <a:off x="1137032" y="4983659"/>
                    <a:ext cx="595768" cy="408500"/>
                  </a:xfrm>
                  <a:prstGeom prst="bentConnector3">
                    <a:avLst>
                      <a:gd name="adj1" fmla="val 50000"/>
                    </a:avLst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연결선: 꺾임 108">
                    <a:extLst>
                      <a:ext uri="{FF2B5EF4-FFF2-40B4-BE49-F238E27FC236}">
                        <a16:creationId xmlns:a16="http://schemas.microsoft.com/office/drawing/2014/main" id="{BE11DD83-3CD1-489B-81AF-111CBC8BA898}"/>
                      </a:ext>
                    </a:extLst>
                  </p:cNvPr>
                  <p:cNvCxnSpPr>
                    <a:cxnSpLocks/>
                    <a:endCxn id="129" idx="0"/>
                  </p:cNvCxnSpPr>
                  <p:nvPr/>
                </p:nvCxnSpPr>
                <p:spPr>
                  <a:xfrm rot="16200000" flipH="1">
                    <a:off x="2316937" y="5136042"/>
                    <a:ext cx="591914" cy="107587"/>
                  </a:xfrm>
                  <a:prstGeom prst="bentConnector3">
                    <a:avLst>
                      <a:gd name="adj1" fmla="val 50000"/>
                    </a:avLst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연결선: 꺾임 109">
                    <a:extLst>
                      <a:ext uri="{FF2B5EF4-FFF2-40B4-BE49-F238E27FC236}">
                        <a16:creationId xmlns:a16="http://schemas.microsoft.com/office/drawing/2014/main" id="{2A5E42A9-67B1-400F-B45B-1C49F46B06D8}"/>
                      </a:ext>
                    </a:extLst>
                  </p:cNvPr>
                  <p:cNvCxnSpPr>
                    <a:cxnSpLocks/>
                    <a:stCxn id="126" idx="2"/>
                    <a:endCxn id="130" idx="0"/>
                  </p:cNvCxnSpPr>
                  <p:nvPr/>
                </p:nvCxnSpPr>
                <p:spPr>
                  <a:xfrm rot="5400000">
                    <a:off x="3485457" y="5108620"/>
                    <a:ext cx="585926" cy="168420"/>
                  </a:xfrm>
                  <a:prstGeom prst="bentConnector3">
                    <a:avLst>
                      <a:gd name="adj1" fmla="val 50000"/>
                    </a:avLst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36DD0106-64AA-422F-98EA-13D71281DB6E}"/>
                    </a:ext>
                  </a:extLst>
                </p:cNvPr>
                <p:cNvSpPr txBox="1"/>
                <p:nvPr/>
              </p:nvSpPr>
              <p:spPr>
                <a:xfrm>
                  <a:off x="6478275" y="5067054"/>
                  <a:ext cx="81361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 b="1"/>
                    <a:t>암호문</a:t>
                  </a:r>
                </a:p>
              </p:txBody>
            </p:sp>
          </p:grp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113BF9A0-5F79-46D9-AE5F-ED09C1570379}"/>
                  </a:ext>
                </a:extLst>
              </p:cNvPr>
              <p:cNvSpPr/>
              <p:nvPr/>
            </p:nvSpPr>
            <p:spPr>
              <a:xfrm>
                <a:off x="6981903" y="1883918"/>
                <a:ext cx="1027522" cy="37160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평문블록</a:t>
                </a:r>
                <a:r>
                  <a:rPr lang="en-US" altLang="ko-KR" sz="13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AB8B056-6E90-4448-8B2E-1B39BEDA360A}"/>
                  </a:ext>
                </a:extLst>
              </p:cNvPr>
              <p:cNvSpPr/>
              <p:nvPr/>
            </p:nvSpPr>
            <p:spPr>
              <a:xfrm>
                <a:off x="8009425" y="1883918"/>
                <a:ext cx="1027522" cy="37160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평문블록</a:t>
                </a:r>
                <a:r>
                  <a:rPr lang="en-US" altLang="ko-KR" sz="13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39CB67D3-CF2D-4437-9836-DDB84F42006F}"/>
                  </a:ext>
                </a:extLst>
              </p:cNvPr>
              <p:cNvSpPr/>
              <p:nvPr/>
            </p:nvSpPr>
            <p:spPr>
              <a:xfrm>
                <a:off x="9037430" y="1882292"/>
                <a:ext cx="1027522" cy="37160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평문블록</a:t>
                </a:r>
                <a:r>
                  <a:rPr lang="en-US" altLang="ko-KR" sz="13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4BF1A329-26DD-4EEE-A5FD-5902CD206B9E}"/>
                  </a:ext>
                </a:extLst>
              </p:cNvPr>
              <p:cNvSpPr/>
              <p:nvPr/>
            </p:nvSpPr>
            <p:spPr>
              <a:xfrm>
                <a:off x="10070666" y="1882292"/>
                <a:ext cx="1027522" cy="37160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평문블록</a:t>
                </a:r>
                <a:r>
                  <a:rPr lang="en-US" altLang="ko-KR" sz="13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50BC845C-A5E9-4CBE-A301-83A0476C9906}"/>
                  </a:ext>
                </a:extLst>
              </p:cNvPr>
              <p:cNvSpPr/>
              <p:nvPr/>
            </p:nvSpPr>
            <p:spPr>
              <a:xfrm>
                <a:off x="6778726" y="3198063"/>
                <a:ext cx="62406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ko-KR" altLang="en-US" sz="2800">
                    <a:latin typeface="Calibri" panose="020F0502020204030204" pitchFamily="34" charset="0"/>
                    <a:cs typeface="Calibri" panose="020F0502020204030204" pitchFamily="34" charset="0"/>
                  </a:rPr>
                  <a:t>⊕ </a:t>
                </a:r>
              </a:p>
            </p:txBody>
          </p:sp>
          <p:cxnSp>
            <p:nvCxnSpPr>
              <p:cNvPr id="94" name="직선 화살표 연결선 93">
                <a:extLst>
                  <a:ext uri="{FF2B5EF4-FFF2-40B4-BE49-F238E27FC236}">
                    <a16:creationId xmlns:a16="http://schemas.microsoft.com/office/drawing/2014/main" id="{0E6A282B-B194-4D3B-BE0C-2BA2BDA2DD13}"/>
                  </a:ext>
                </a:extLst>
              </p:cNvPr>
              <p:cNvCxnSpPr/>
              <p:nvPr/>
            </p:nvCxnSpPr>
            <p:spPr>
              <a:xfrm>
                <a:off x="7126511" y="2995847"/>
                <a:ext cx="0" cy="33369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672B1A06-3438-4D68-9DF3-2FB3D8A5A047}"/>
                  </a:ext>
                </a:extLst>
              </p:cNvPr>
              <p:cNvSpPr/>
              <p:nvPr/>
            </p:nvSpPr>
            <p:spPr>
              <a:xfrm>
                <a:off x="8095570" y="3209581"/>
                <a:ext cx="62406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ko-KR" altLang="en-US" sz="2800">
                    <a:latin typeface="Calibri" panose="020F0502020204030204" pitchFamily="34" charset="0"/>
                    <a:cs typeface="Calibri" panose="020F0502020204030204" pitchFamily="34" charset="0"/>
                  </a:rPr>
                  <a:t>⊕ </a:t>
                </a:r>
              </a:p>
            </p:txBody>
          </p:sp>
          <p:cxnSp>
            <p:nvCxnSpPr>
              <p:cNvPr id="96" name="직선 화살표 연결선 95">
                <a:extLst>
                  <a:ext uri="{FF2B5EF4-FFF2-40B4-BE49-F238E27FC236}">
                    <a16:creationId xmlns:a16="http://schemas.microsoft.com/office/drawing/2014/main" id="{D4D80F77-DA44-4A22-BEAC-2742E427F9C5}"/>
                  </a:ext>
                </a:extLst>
              </p:cNvPr>
              <p:cNvCxnSpPr/>
              <p:nvPr/>
            </p:nvCxnSpPr>
            <p:spPr>
              <a:xfrm>
                <a:off x="8443355" y="3007365"/>
                <a:ext cx="0" cy="33369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7F6E0605-6F09-4EAF-8D01-37F8F9257703}"/>
                  </a:ext>
                </a:extLst>
              </p:cNvPr>
              <p:cNvSpPr/>
              <p:nvPr/>
            </p:nvSpPr>
            <p:spPr>
              <a:xfrm>
                <a:off x="9396307" y="3209581"/>
                <a:ext cx="62406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ko-KR" altLang="en-US" sz="2800">
                    <a:latin typeface="Calibri" panose="020F0502020204030204" pitchFamily="34" charset="0"/>
                    <a:cs typeface="Calibri" panose="020F0502020204030204" pitchFamily="34" charset="0"/>
                  </a:rPr>
                  <a:t>⊕ </a:t>
                </a:r>
              </a:p>
            </p:txBody>
          </p:sp>
          <p:cxnSp>
            <p:nvCxnSpPr>
              <p:cNvPr id="98" name="직선 화살표 연결선 97">
                <a:extLst>
                  <a:ext uri="{FF2B5EF4-FFF2-40B4-BE49-F238E27FC236}">
                    <a16:creationId xmlns:a16="http://schemas.microsoft.com/office/drawing/2014/main" id="{B4021E33-81AD-472D-9344-C15C6301266D}"/>
                  </a:ext>
                </a:extLst>
              </p:cNvPr>
              <p:cNvCxnSpPr/>
              <p:nvPr/>
            </p:nvCxnSpPr>
            <p:spPr>
              <a:xfrm>
                <a:off x="9744092" y="3007365"/>
                <a:ext cx="0" cy="33369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AECE35B2-5989-46BB-A351-34BA8CE58140}"/>
                  </a:ext>
                </a:extLst>
              </p:cNvPr>
              <p:cNvSpPr/>
              <p:nvPr/>
            </p:nvSpPr>
            <p:spPr>
              <a:xfrm>
                <a:off x="10681133" y="3200129"/>
                <a:ext cx="62406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ko-KR" altLang="en-US" sz="2800">
                    <a:latin typeface="Calibri" panose="020F0502020204030204" pitchFamily="34" charset="0"/>
                    <a:cs typeface="Calibri" panose="020F0502020204030204" pitchFamily="34" charset="0"/>
                  </a:rPr>
                  <a:t>⊕ </a:t>
                </a:r>
              </a:p>
            </p:txBody>
          </p:sp>
          <p:cxnSp>
            <p:nvCxnSpPr>
              <p:cNvPr id="100" name="직선 화살표 연결선 99">
                <a:extLst>
                  <a:ext uri="{FF2B5EF4-FFF2-40B4-BE49-F238E27FC236}">
                    <a16:creationId xmlns:a16="http://schemas.microsoft.com/office/drawing/2014/main" id="{63CF2C7E-8AF6-4649-8B26-C83E7E1EDC06}"/>
                  </a:ext>
                </a:extLst>
              </p:cNvPr>
              <p:cNvCxnSpPr/>
              <p:nvPr/>
            </p:nvCxnSpPr>
            <p:spPr>
              <a:xfrm>
                <a:off x="11028918" y="2997913"/>
                <a:ext cx="0" cy="33369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연결선: 꺾임 100">
                <a:extLst>
                  <a:ext uri="{FF2B5EF4-FFF2-40B4-BE49-F238E27FC236}">
                    <a16:creationId xmlns:a16="http://schemas.microsoft.com/office/drawing/2014/main" id="{F6E85FD5-EF32-44FE-A128-97BF00B2B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40127" y="3483932"/>
                <a:ext cx="1174099" cy="979996"/>
              </a:xfrm>
              <a:prstGeom prst="bentConnector3">
                <a:avLst>
                  <a:gd name="adj1" fmla="val 5562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연결선: 꺾임 101">
                <a:extLst>
                  <a:ext uri="{FF2B5EF4-FFF2-40B4-BE49-F238E27FC236}">
                    <a16:creationId xmlns:a16="http://schemas.microsoft.com/office/drawing/2014/main" id="{22A54FA1-F128-4B44-A528-7037B7E059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56189" y="3498690"/>
                <a:ext cx="1151358" cy="965238"/>
              </a:xfrm>
              <a:prstGeom prst="bentConnector3">
                <a:avLst>
                  <a:gd name="adj1" fmla="val 54913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연결선: 꺾임 102">
                <a:extLst>
                  <a:ext uri="{FF2B5EF4-FFF2-40B4-BE49-F238E27FC236}">
                    <a16:creationId xmlns:a16="http://schemas.microsoft.com/office/drawing/2014/main" id="{B5F93CD2-D8E7-431B-996D-DF14DF43A2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52003" y="3491311"/>
                <a:ext cx="1123159" cy="973769"/>
              </a:xfrm>
              <a:prstGeom prst="bentConnector3">
                <a:avLst>
                  <a:gd name="adj1" fmla="val 59232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D23091E-91DE-4BEB-A5E5-50441B5E373B}"/>
                </a:ext>
              </a:extLst>
            </p:cNvPr>
            <p:cNvSpPr/>
            <p:nvPr/>
          </p:nvSpPr>
          <p:spPr>
            <a:xfrm>
              <a:off x="6214028" y="3245790"/>
              <a:ext cx="707270" cy="44316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Initial Vector</a:t>
              </a:r>
            </a:p>
          </p:txBody>
        </p: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55D085D1-822D-4174-B8D0-09BED556AA5E}"/>
                </a:ext>
              </a:extLst>
            </p:cNvPr>
            <p:cNvCxnSpPr>
              <a:cxnSpLocks/>
              <a:stCxn id="52" idx="3"/>
            </p:cNvCxnSpPr>
            <p:nvPr/>
          </p:nvCxnSpPr>
          <p:spPr>
            <a:xfrm>
              <a:off x="6921298" y="3467373"/>
              <a:ext cx="20106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FD0963D-225D-4FCF-8B6B-CC8EFE524F00}"/>
              </a:ext>
            </a:extLst>
          </p:cNvPr>
          <p:cNvGrpSpPr/>
          <p:nvPr/>
        </p:nvGrpSpPr>
        <p:grpSpPr>
          <a:xfrm>
            <a:off x="456459" y="2032000"/>
            <a:ext cx="5570961" cy="4169517"/>
            <a:chOff x="679131" y="1859467"/>
            <a:chExt cx="6898214" cy="3557447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A55744DD-BF81-449B-BBE7-7C6E022AA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131" y="1859467"/>
              <a:ext cx="6898214" cy="355744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4E18B1A-FDB1-4B0D-A4B5-C60F2BD02FB0}"/>
                </a:ext>
              </a:extLst>
            </p:cNvPr>
            <p:cNvSpPr txBox="1"/>
            <p:nvPr/>
          </p:nvSpPr>
          <p:spPr>
            <a:xfrm>
              <a:off x="2858537" y="5047582"/>
              <a:ext cx="2800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>
                  <a:latin typeface="Calibri" panose="020F0502020204030204" pitchFamily="34" charset="0"/>
                  <a:cs typeface="Calibri" panose="020F0502020204030204" pitchFamily="34" charset="0"/>
                </a:rPr>
                <a:t>암호화 </a:t>
              </a:r>
              <a:r>
                <a:rPr lang="en-US" altLang="ko-KR" b="1">
                  <a:latin typeface="Calibri" panose="020F0502020204030204" pitchFamily="34" charset="0"/>
                  <a:cs typeface="Calibri" panose="020F0502020204030204" pitchFamily="34" charset="0"/>
                </a:rPr>
                <a:t>/ </a:t>
              </a:r>
              <a:r>
                <a:rPr lang="ko-KR" altLang="en-US" b="1">
                  <a:latin typeface="Calibri" panose="020F0502020204030204" pitchFamily="34" charset="0"/>
                  <a:cs typeface="Calibri" panose="020F0502020204030204" pitchFamily="34" charset="0"/>
                </a:rPr>
                <a:t>복호화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660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65CCB68-265B-4A9A-A6BA-B12572E5BE62}"/>
              </a:ext>
            </a:extLst>
          </p:cNvPr>
          <p:cNvGrpSpPr/>
          <p:nvPr/>
        </p:nvGrpSpPr>
        <p:grpSpPr>
          <a:xfrm>
            <a:off x="2620651" y="1423448"/>
            <a:ext cx="6674178" cy="3195686"/>
            <a:chOff x="2620651" y="1423448"/>
            <a:chExt cx="6674178" cy="319568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419A5B7-3CF4-4223-89C1-974793E3BE5C}"/>
                </a:ext>
              </a:extLst>
            </p:cNvPr>
            <p:cNvSpPr/>
            <p:nvPr/>
          </p:nvSpPr>
          <p:spPr>
            <a:xfrm>
              <a:off x="2620651" y="1423448"/>
              <a:ext cx="6674178" cy="31956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79000B-F6F9-4867-AA5C-F00D9F949A8E}"/>
                </a:ext>
              </a:extLst>
            </p:cNvPr>
            <p:cNvSpPr txBox="1"/>
            <p:nvPr/>
          </p:nvSpPr>
          <p:spPr>
            <a:xfrm>
              <a:off x="3186260" y="2773542"/>
              <a:ext cx="55052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b="1">
                  <a:solidFill>
                    <a:srgbClr val="2E75B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02. Product cipher</a:t>
              </a:r>
              <a:endParaRPr lang="ko-KR" altLang="en-US" sz="4400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4350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R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02. Product cipher</a:t>
            </a:r>
            <a:endParaRPr lang="ko-KR" altLang="en-US" sz="2400" b="1">
              <a:solidFill>
                <a:srgbClr val="2E75B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E9F3FB-1994-4B54-8566-C65DA3BC6D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920" y="1216416"/>
            <a:ext cx="11369675" cy="2893672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sz="2000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Product cipher (</a:t>
            </a:r>
            <a:r>
              <a:rPr lang="ko-KR" altLang="en-US" sz="2000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곱암호</a:t>
            </a:r>
            <a:r>
              <a:rPr lang="en-US" altLang="ko-KR" sz="2000" b="1">
                <a:solidFill>
                  <a:srgbClr val="2E75B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혼동과 확산을 함께 사용 시</a:t>
            </a: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 안전한 암호의 설계가 가능하다고 제안</a:t>
            </a:r>
            <a:endParaRPr lang="en-US" altLang="ko-KR" sz="1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각 </a:t>
            </a: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</a:rPr>
              <a:t>round</a:t>
            </a: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는 혼동과 확산 연산 수행 </a:t>
            </a: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</a:rPr>
              <a:t>: S-box &amp; P-box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</a:rPr>
              <a:t>Round</a:t>
            </a: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가 반복되는 구조 </a:t>
            </a:r>
            <a:endParaRPr lang="en-US" altLang="ko-KR" sz="1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</a:rPr>
              <a:t>DES</a:t>
            </a: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도</a:t>
            </a:r>
            <a:r>
              <a:rPr lang="en-US" altLang="ko-KR" sz="18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sz="1800">
                <a:latin typeface="Calibri" panose="020F0502020204030204" pitchFamily="34" charset="0"/>
                <a:cs typeface="Calibri" panose="020F0502020204030204" pitchFamily="34" charset="0"/>
              </a:rPr>
              <a:t>곱암호 구조</a:t>
            </a:r>
            <a:endParaRPr lang="en-US" altLang="ko-KR" sz="1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5A60CD-BBEE-4DB5-8A58-0B7A1E629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174" y="1290956"/>
            <a:ext cx="2608710" cy="47135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F86F04-3863-44BC-ABE9-DAC17A2128B3}"/>
              </a:ext>
            </a:extLst>
          </p:cNvPr>
          <p:cNvSpPr txBox="1"/>
          <p:nvPr/>
        </p:nvSpPr>
        <p:spPr>
          <a:xfrm>
            <a:off x="8474697" y="6079067"/>
            <a:ext cx="3198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N-round product cipher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469683545"/>
      </p:ext>
    </p:extLst>
  </p:cSld>
  <p:clrMapOvr>
    <a:masterClrMapping/>
  </p:clrMapOvr>
</p:sld>
</file>

<file path=ppt/theme/theme1.xml><?xml version="1.0" encoding="utf-8"?>
<a:theme xmlns:a="http://schemas.openxmlformats.org/drawingml/2006/main" name="CryptoCraft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3046</TotalTime>
  <Words>1952</Words>
  <Application>Microsoft Office PowerPoint</Application>
  <PresentationFormat>와이드스크린</PresentationFormat>
  <Paragraphs>410</Paragraphs>
  <Slides>30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맑은 고딕</vt:lpstr>
      <vt:lpstr>바탕체</vt:lpstr>
      <vt:lpstr>Arial</vt:lpstr>
      <vt:lpstr>Calibri</vt:lpstr>
      <vt:lpstr>Wingdings</vt:lpstr>
      <vt:lpstr>CryptoCraft 테마</vt:lpstr>
      <vt:lpstr>제목 테마</vt:lpstr>
      <vt:lpstr>DES</vt:lpstr>
      <vt:lpstr>PowerPoint 프레젠테이션</vt:lpstr>
      <vt:lpstr>PowerPoint 프레젠테이션</vt:lpstr>
      <vt:lpstr>01. Block cipher</vt:lpstr>
      <vt:lpstr>01. Block cipher</vt:lpstr>
      <vt:lpstr>01. Block cipher </vt:lpstr>
      <vt:lpstr>01. Block cipher</vt:lpstr>
      <vt:lpstr>PowerPoint 프레젠테이션</vt:lpstr>
      <vt:lpstr>02. Product cipher</vt:lpstr>
      <vt:lpstr>02. Product cipher : Confusion</vt:lpstr>
      <vt:lpstr>02. Product cipher : Diffusion</vt:lpstr>
      <vt:lpstr>02. Product cipher</vt:lpstr>
      <vt:lpstr>02. Product cipher</vt:lpstr>
      <vt:lpstr>PowerPoint 프레젠테이션</vt:lpstr>
      <vt:lpstr>03. DES (Data Encryption Standard)</vt:lpstr>
      <vt:lpstr>03. DES (Data Encryption Standard)</vt:lpstr>
      <vt:lpstr>03. DES (Data Encryption Standard)</vt:lpstr>
      <vt:lpstr>03. DES (Data Encryption Standard)</vt:lpstr>
      <vt:lpstr>03. DES (Data Encryption Standard)</vt:lpstr>
      <vt:lpstr>03. DES (Data Encryption Standard)</vt:lpstr>
      <vt:lpstr>03. DES (Data Encryption Standard)</vt:lpstr>
      <vt:lpstr>03. DES (Data Encryption Standard)</vt:lpstr>
      <vt:lpstr>03. DES (Data Encryption Standard)</vt:lpstr>
      <vt:lpstr>PowerPoint 프레젠테이션</vt:lpstr>
      <vt:lpstr>04. DES 예제</vt:lpstr>
      <vt:lpstr>04. DES 예제</vt:lpstr>
      <vt:lpstr>04. DES 예제</vt:lpstr>
      <vt:lpstr>04. DES 예제</vt:lpstr>
      <vt:lpstr>04. DES 예제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김 현지</cp:lastModifiedBy>
  <cp:revision>168</cp:revision>
  <dcterms:created xsi:type="dcterms:W3CDTF">2019-03-05T04:29:07Z</dcterms:created>
  <dcterms:modified xsi:type="dcterms:W3CDTF">2019-09-01T09:08:56Z</dcterms:modified>
</cp:coreProperties>
</file>